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sldIdLst>
    <p:sldId id="256" r:id="rId5"/>
    <p:sldId id="257" r:id="rId6"/>
    <p:sldId id="327" r:id="rId7"/>
    <p:sldId id="258" r:id="rId8"/>
    <p:sldId id="284" r:id="rId9"/>
    <p:sldId id="328" r:id="rId10"/>
    <p:sldId id="260" r:id="rId11"/>
    <p:sldId id="267" r:id="rId12"/>
    <p:sldId id="268" r:id="rId13"/>
    <p:sldId id="283" r:id="rId14"/>
    <p:sldId id="304" r:id="rId15"/>
    <p:sldId id="305" r:id="rId16"/>
    <p:sldId id="306" r:id="rId17"/>
    <p:sldId id="293" r:id="rId18"/>
    <p:sldId id="294" r:id="rId19"/>
    <p:sldId id="295" r:id="rId20"/>
    <p:sldId id="316" r:id="rId21"/>
    <p:sldId id="290" r:id="rId22"/>
    <p:sldId id="326" r:id="rId23"/>
    <p:sldId id="330" r:id="rId24"/>
    <p:sldId id="331" r:id="rId25"/>
    <p:sldId id="332" r:id="rId26"/>
    <p:sldId id="33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B4C7E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2E24A-5628-735D-B2D9-849410BDE050}" v="696" dt="2025-02-04T14:34:04.723"/>
    <p1510:client id="{46721D0F-63FB-E2D5-BA94-7644A544A0E8}" v="1103" dt="2025-02-04T14:24:23.987"/>
    <p1510:client id="{AE4F0D46-60AC-CB85-E00D-F35B76168389}" v="199" dt="2025-02-04T06:01:15.805"/>
    <p1510:client id="{B99C115C-9BDA-22E6-1E3D-5F23A960EB3C}" v="21" dt="2025-02-04T16:16:01.587"/>
    <p1510:client id="{CA155F60-CBE6-13BB-C911-5F070AB83299}" v="6" dt="2025-02-05T16:40:38.989"/>
    <p1510:client id="{ED30499A-ECBE-B993-A559-582D90B79F72}" v="17" dt="2025-02-04T14:35:24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3500-D6A1-45AA-838E-8B69631B6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176B9-FC7F-4990-A0A2-3FBC511AB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7904-3CB7-47D0-9291-4DEEF690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6731-0E18-4AE9-A941-96B0551C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70DA-5BD4-4DFE-AD87-5B22302D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6029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2FCD-2DE4-4FAF-9910-F01996BE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49A4B-D24E-4B92-9845-95F375A51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9F3AE-E2D8-4571-A282-29A5F82B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F381B-7357-4321-A81A-EEF07CFE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6F445-CFE2-4DAB-BF5E-51EB59C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12557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1C627-F293-409F-80D2-C5FCA5F8E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BA899-8C17-435F-AF54-237F6B4CD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76066-087F-4819-B0AF-62F7CE36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8C6F-0DE1-49C0-AD65-FD2EBBF2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3E41-707C-4E49-93CF-20907D70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64394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7D25-22A3-4F10-BE70-A5319A3C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EABD3-C4A7-483A-A9D7-5308A400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F663-C94F-4449-B913-EF3B5750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FD8A-0BD0-448C-97A4-2C6F883A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3DB24-5F7D-4D5C-930E-D43ADBE9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1179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F34F-37DF-4273-91DA-FB914DA9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9D214-45C8-4E36-A67C-E2C346F1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667A7-2F33-4332-BFDD-2A0113D8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9C8F8-1A2E-4A08-A900-AC1EAE20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6261-3388-4AA6-866C-E4F2F59B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4312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0421-EDBE-41C1-A49E-77EC90AE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A902F-2A47-4829-8576-D6425FC4D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D9A5C-C8CA-409E-91EC-DEBF83388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BAE11-386E-4B88-A1F8-6EBFCF3C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F7A72-6526-465B-91D9-1DD52C98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0A167-8ACF-4CA0-8E02-07FCA87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20926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0B9E-06BC-4C41-B055-B7FE14A3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EFC88-6F20-4D0F-BF76-0204BF9C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0A97C-3B2E-4C3C-8803-A73BB3664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58499-0214-4F6C-8FD6-186596DBB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1107C-DEB7-4B1F-B3BC-7CA40CB93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FD97F-F7EE-4960-A598-85D51A4E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2DD8A-8131-4AEA-962C-0F9F497A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5E116-144C-4DD6-853E-7893A375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26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F4D8-24F2-4F27-84B2-91247342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60C3D-6A20-478F-A0F1-5A13BE9B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7E8A-4628-4E06-A75B-30D9427E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7E4E4-21B3-4F6E-835C-47AEF090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6236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379D5-C940-482C-AA32-BA862661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E97B3-9633-4834-94D2-CB7AC399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A22F4-9633-42D4-AB30-2C809197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9269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EC35-D4A4-4511-83D3-F817AE9E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2588-BF10-43B4-B892-823CA984E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76828-5F96-4A3A-A836-96660DFB3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D3791-5E9A-464E-BCDF-F50EA3C2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1356D-8C5E-4884-8FA0-3A5DB43B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4727C-64F5-4F95-B148-A1B3D852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3578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3445-8160-4717-9BEF-77046176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5D217-38FF-4C8C-A2A0-C34C0D670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87740-11FB-48BB-A5D3-4239A692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1196C-554F-41D5-95F3-71CC434E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DA495-087A-4327-BBA8-EF61AD7C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122, PQD, Varshitha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9C411-18CD-4088-AAC6-69B6ECEB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82684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5B51F-04BE-45E0-B69B-D3A04E84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DC66D-6946-4A35-AB18-73AF7E0C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C5EA9-F514-4F0B-A97E-D447A20B5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D4631-D9E2-4649-BB1E-F230A151F408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954B-EB85-4333-8CC8-127FDA1FF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122, PQD, Varshitha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7119-3C5A-44F4-A930-2351DBCCA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9164-216B-48C9-BDC9-F233F392902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5815B-5DA2-D417-8799-8623318AAD85}"/>
              </a:ext>
            </a:extLst>
          </p:cNvPr>
          <p:cNvSpPr/>
          <p:nvPr userDrawn="1"/>
        </p:nvSpPr>
        <p:spPr>
          <a:xfrm>
            <a:off x="9776298" y="365126"/>
            <a:ext cx="1577502" cy="57845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FC517-1DD3-A3DC-A0D1-97EF6C9A8608}"/>
              </a:ext>
            </a:extLst>
          </p:cNvPr>
          <p:cNvSpPr/>
          <p:nvPr userDrawn="1"/>
        </p:nvSpPr>
        <p:spPr>
          <a:xfrm>
            <a:off x="1157592" y="6356350"/>
            <a:ext cx="1206230" cy="258459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4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9E98-50F5-43D1-BCDB-9D7C95553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397" y="1714041"/>
            <a:ext cx="11146553" cy="1467037"/>
          </a:xfrm>
        </p:spPr>
        <p:txBody>
          <a:bodyPr>
            <a:normAutofit/>
          </a:bodyPr>
          <a:lstStyle/>
          <a:p>
            <a:r>
              <a:rPr lang="en-IN" sz="4800" b="1">
                <a:latin typeface="Times New Roman"/>
                <a:cs typeface="Times New Roman"/>
              </a:rPr>
              <a:t>Time Frequency Analysis On PQD Using </a:t>
            </a:r>
            <a:br>
              <a:rPr lang="en-IN" sz="4800" b="1">
                <a:latin typeface="Times New Roman"/>
                <a:cs typeface="Times New Roman"/>
              </a:rPr>
            </a:br>
            <a:r>
              <a:rPr lang="en-IN" sz="4800" b="1">
                <a:latin typeface="Times New Roman"/>
                <a:cs typeface="Times New Roman"/>
              </a:rPr>
              <a:t>Advanced Signal Processing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CE757-939C-4D91-8514-26DABDF0C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465" y="3887870"/>
            <a:ext cx="5661262" cy="19907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>
                <a:latin typeface="Times New Roman"/>
                <a:cs typeface="Times New Roman"/>
              </a:rPr>
              <a:t>Varshitha Thilak Kumar-CB.SC.U4AIE23258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IN" sz="2000">
                <a:latin typeface="Times New Roman"/>
                <a:cs typeface="Times New Roman"/>
              </a:rPr>
              <a:t>Siri Sanjana S-CB.SC.U4AIE23249</a:t>
            </a:r>
            <a:endParaRPr lang="en-IN"/>
          </a:p>
          <a:p>
            <a:r>
              <a:rPr lang="en-IN" sz="2000">
                <a:latin typeface="Times New Roman"/>
                <a:cs typeface="Times New Roman"/>
              </a:rPr>
              <a:t>Shreya Arun-CB.SC.U4AIE23253</a:t>
            </a:r>
            <a:endParaRPr lang="en-IN">
              <a:ea typeface="Calibri"/>
              <a:cs typeface="Calibri"/>
            </a:endParaRPr>
          </a:p>
          <a:p>
            <a:r>
              <a:rPr lang="en-IN" sz="2000">
                <a:latin typeface="Times New Roman"/>
                <a:cs typeface="Times New Roman"/>
              </a:rPr>
              <a:t>Anagha Menon-CB.SC.U4AIE23212</a:t>
            </a:r>
          </a:p>
          <a:p>
            <a:endParaRPr lang="en-IN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3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BC9B-0B79-4D4A-B9C0-7B6852D4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54" y="1629"/>
            <a:ext cx="9621353" cy="1363348"/>
          </a:xfrm>
        </p:spPr>
        <p:txBody>
          <a:bodyPr/>
          <a:lstStyle/>
          <a:p>
            <a:pPr algn="just"/>
            <a:r>
              <a:rPr lang="en-IN" b="1">
                <a:latin typeface="Times New Roman"/>
                <a:cs typeface="Times New Roman"/>
              </a:rPr>
              <a:t>Fourier Synchro-Squeezing Transform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4618D-660B-4C78-B193-985F4943C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67"/>
            <a:ext cx="11120717" cy="5342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>
                <a:latin typeface="Times New Roman"/>
                <a:cs typeface="Times New Roman"/>
              </a:rPr>
              <a:t>STFT method was used for time-frequency analysis of signals. </a:t>
            </a:r>
            <a:endParaRPr lang="en-US" sz="2400">
              <a:latin typeface="Times New Roman"/>
              <a:cs typeface="Calibri" panose="020F0502020204030204"/>
            </a:endParaRPr>
          </a:p>
          <a:p>
            <a:pPr algn="just"/>
            <a:r>
              <a:rPr lang="en-US" sz="2400">
                <a:latin typeface="Times New Roman"/>
                <a:cs typeface="Times New Roman"/>
              </a:rPr>
              <a:t>It represents how the frequency content of a signal changes overtime by computing the Fourier Transform of small sections of the signal.</a:t>
            </a:r>
          </a:p>
          <a:p>
            <a:pPr algn="just"/>
            <a:r>
              <a:rPr lang="en-US" sz="2400">
                <a:latin typeface="Times New Roman"/>
                <a:cs typeface="Times New Roman"/>
              </a:rPr>
              <a:t>STFT of a signal :</a:t>
            </a:r>
          </a:p>
          <a:p>
            <a:pPr algn="just"/>
            <a:endParaRPr lang="en-US" sz="2400">
              <a:latin typeface="Times New Roman"/>
              <a:cs typeface="Times New Roman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sz="2000" dirty="0">
                <a:latin typeface="Times New Roman"/>
                <a:cs typeface="Times New Roman"/>
              </a:rPr>
              <a:t>X(m,k) - is the STFT at time index m and frequency index k.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X(n) is the input signal.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w(n) is the window function, which is usually applied to localize the analysis in time.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h-determines overlap between two consecutive windows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n-length of each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CA945-1EBB-C749-E903-4C75E16C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pPr/>
              <a:t>10</a:t>
            </a:fld>
            <a:endParaRPr lang="en-US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14297-C008-27D6-A9AD-E9D6A4E6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784085"/>
            <a:ext cx="4876800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6B872-6D52-0E14-C491-6AC5C8D6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62" y="5451849"/>
            <a:ext cx="1133475" cy="438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B31378-8FE1-0205-B170-B8C73E30D869}"/>
              </a:ext>
            </a:extLst>
          </p:cNvPr>
          <p:cNvSpPr txBox="1"/>
          <p:nvPr/>
        </p:nvSpPr>
        <p:spPr>
          <a:xfrm>
            <a:off x="2203200" y="5452552"/>
            <a:ext cx="89391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Times New Roman"/>
                <a:cs typeface="Calibri"/>
              </a:rPr>
              <a:t>Complex exponential term that performs FT for each window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7454E-1BCC-F917-72FC-BC17AF59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B26C5-B0EC-B2BB-A77B-B1AB5DE3A2C3}"/>
              </a:ext>
            </a:extLst>
          </p:cNvPr>
          <p:cNvSpPr txBox="1"/>
          <p:nvPr/>
        </p:nvSpPr>
        <p:spPr>
          <a:xfrm>
            <a:off x="8755535" y="3019149"/>
            <a:ext cx="2053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ea typeface="Calibri"/>
                <a:cs typeface="Calibri"/>
              </a:rPr>
              <a:t>Eq (1)</a:t>
            </a:r>
          </a:p>
        </p:txBody>
      </p:sp>
    </p:spTree>
    <p:extLst>
      <p:ext uri="{BB962C8B-B14F-4D97-AF65-F5344CB8AC3E}">
        <p14:creationId xmlns:p14="http://schemas.microsoft.com/office/powerpoint/2010/main" val="57427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A2FB-DB6D-4F7F-03D5-66F11BBE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9" y="-131"/>
            <a:ext cx="9937955" cy="1325563"/>
          </a:xfrm>
        </p:spPr>
        <p:txBody>
          <a:bodyPr/>
          <a:lstStyle/>
          <a:p>
            <a:pPr algn="just"/>
            <a:r>
              <a:rPr lang="en-IN" sz="4400" b="1" baseline="0">
                <a:latin typeface="Times New Roman"/>
              </a:rPr>
              <a:t>Fourier Synchro-Squeezing Transform</a:t>
            </a:r>
            <a:r>
              <a:rPr lang="en-IN" sz="4400">
                <a:latin typeface="Times New Roman"/>
                <a:ea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72388-4FB5-64DA-D3FF-7617BEA4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68" y="1548534"/>
            <a:ext cx="99379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matrix will be </a:t>
            </a:r>
            <a:r>
              <a:rPr lang="en-US">
                <a:latin typeface="Times New Roman"/>
                <a:ea typeface="+mn-lt"/>
                <a:cs typeface="+mn-lt"/>
              </a:rPr>
              <a:t>squeezed,</a:t>
            </a:r>
            <a:r>
              <a:rPr lang="en-US" dirty="0">
                <a:latin typeface="Times New Roman"/>
                <a:ea typeface="+mn-lt"/>
                <a:cs typeface="+mn-lt"/>
              </a:rPr>
              <a:t> and the energy can be localized further by non-linear mapping.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Synchro squeezing may require the instantaneous frequency.</a:t>
            </a:r>
          </a:p>
          <a:p>
            <a:pPr algn="just"/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endParaRPr lang="en-US">
              <a:latin typeface="Times New Roman"/>
              <a:cs typeface="Calibri"/>
            </a:endParaRPr>
          </a:p>
          <a:p>
            <a:pPr algn="just"/>
            <a:r>
              <a:rPr lang="en-US" dirty="0">
                <a:latin typeface="Times New Roman"/>
                <a:cs typeface="Calibri"/>
              </a:rPr>
              <a:t>If in case S(m,k) that is STFT function=0,</a:t>
            </a:r>
          </a:p>
          <a:p>
            <a:pPr algn="just"/>
            <a:endParaRPr lang="en-US">
              <a:latin typeface="Times New Roman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1BAD-0444-CA2F-AEA4-035B1D29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2551" y="6356350"/>
            <a:ext cx="404180" cy="352530"/>
          </a:xfrm>
        </p:spPr>
        <p:txBody>
          <a:bodyPr/>
          <a:lstStyle/>
          <a:p>
            <a:pPr algn="just"/>
            <a:fld id="{4BC59164-216B-48C9-BDC9-F233F3929026}" type="slidenum">
              <a:rPr lang="en-IN" smtClean="0"/>
              <a:pPr algn="just"/>
              <a:t>11</a:t>
            </a:fld>
            <a:endParaRPr lang="en-IN"/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B2F94E29-77E8-F8A0-83E1-2E52EC52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84" y="2995902"/>
            <a:ext cx="4316779" cy="86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E2AEF-BAD6-0DA0-B7C3-73CABC2A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62" y="4622548"/>
            <a:ext cx="7065006" cy="7645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8B6F-4D32-9953-EA8C-B54D7E58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FD7E1-4B3C-F440-1EBE-A24931EC1683}"/>
              </a:ext>
            </a:extLst>
          </p:cNvPr>
          <p:cNvSpPr txBox="1"/>
          <p:nvPr/>
        </p:nvSpPr>
        <p:spPr>
          <a:xfrm>
            <a:off x="8272471" y="3188222"/>
            <a:ext cx="2065098" cy="374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Calibri"/>
                <a:cs typeface="Calibri"/>
              </a:rPr>
              <a:t>Eq-(2)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E44F2-BF71-A4BE-BAFD-F645C6CB8410}"/>
              </a:ext>
            </a:extLst>
          </p:cNvPr>
          <p:cNvSpPr txBox="1"/>
          <p:nvPr/>
        </p:nvSpPr>
        <p:spPr>
          <a:xfrm>
            <a:off x="8969829" y="48134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Eq-(3)</a:t>
            </a:r>
            <a:r>
              <a:rPr lang="en-US">
                <a:latin typeface="Times New Roman"/>
                <a:ea typeface="Calibri"/>
                <a:cs typeface="Calibri"/>
              </a:rPr>
              <a:t>​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818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A2FB-DB6D-4F7F-03D5-66F11BBE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Times New Roman"/>
              </a:rPr>
              <a:t>FSST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1BAD-0444-CA2F-AEA4-035B1D29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9CE11-0E12-FC25-F594-73D39D12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07" y="6359313"/>
            <a:ext cx="4114800" cy="365125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98F31-769C-E162-4D18-69258C11AB6F}"/>
              </a:ext>
            </a:extLst>
          </p:cNvPr>
          <p:cNvSpPr txBox="1"/>
          <p:nvPr/>
        </p:nvSpPr>
        <p:spPr>
          <a:xfrm>
            <a:off x="9177538" y="3245581"/>
            <a:ext cx="26193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Fig 3 </a:t>
            </a:r>
            <a:r>
              <a:rPr lang="en-US">
                <a:latin typeface="Times New Roman"/>
                <a:cs typeface="Calibri"/>
              </a:rPr>
              <a:t>Flowchart of FSST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Content Placeholder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38E2692-DF9D-9654-7C13-E8CBAF212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486" y="124907"/>
            <a:ext cx="6046554" cy="6135431"/>
          </a:xfrm>
        </p:spPr>
      </p:pic>
    </p:spTree>
    <p:extLst>
      <p:ext uri="{BB962C8B-B14F-4D97-AF65-F5344CB8AC3E}">
        <p14:creationId xmlns:p14="http://schemas.microsoft.com/office/powerpoint/2010/main" val="155795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A2FB-DB6D-4F7F-03D5-66F11BBE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9" y="-131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</a:rPr>
              <a:t>Fourier Synchro-Squeezing Transform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1BAD-0444-CA2F-AEA4-035B1D29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13</a:t>
            </a:fld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F0D396-8163-7D12-9C18-0BF38781D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55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The final output:</a:t>
            </a:r>
            <a:endParaRPr lang="en-US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 Time-frequency representation of the signal, (the </a:t>
            </a:r>
            <a:r>
              <a:rPr lang="en-US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energy is localized in both time and frequency domains</a:t>
            </a:r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.)</a:t>
            </a:r>
            <a:endParaRPr lang="en-US" dirty="0">
              <a:latin typeface="Times New Roman"/>
              <a:ea typeface="Calibri"/>
              <a:cs typeface="Calibri" panose="020F0502020204030204"/>
            </a:endParaRPr>
          </a:p>
          <a:p>
            <a:pPr algn="just"/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 Non-stationary signals with time-varying frequency components.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sz="24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By incorporating the CWT as a preprocessing step:</a:t>
            </a:r>
          </a:p>
          <a:p>
            <a:pPr lvl="1" algn="just"/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FSST enhances wavelet-based time-frequency analysis for better characterization of non-stationary signals and more informative representations.</a:t>
            </a:r>
            <a:endParaRPr lang="en-US" dirty="0">
              <a:solidFill>
                <a:srgbClr val="0D0D0D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A2E5C-B7C4-5A52-2014-B3AC1013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266626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B894-7E7E-4E95-18D5-3621E0E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642" y="222762"/>
            <a:ext cx="10515600" cy="502112"/>
          </a:xfrm>
        </p:spPr>
        <p:txBody>
          <a:bodyPr>
            <a:noAutofit/>
          </a:bodyPr>
          <a:lstStyle/>
          <a:p>
            <a:r>
              <a:rPr lang="en-US" sz="3200">
                <a:latin typeface="Times New Roman"/>
                <a:cs typeface="Calibri Light"/>
              </a:rPr>
              <a:t>Results : </a:t>
            </a:r>
            <a:r>
              <a:rPr lang="en-US" sz="2800">
                <a:latin typeface="Times New Roman"/>
                <a:cs typeface="Calibri Light"/>
              </a:rPr>
              <a:t>HHT Method</a:t>
            </a: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A37F-06F3-6D19-409F-8E9702F0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2138D-5211-F09A-1BE9-8CAC5B02F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" t="1364" r="-855" b="-1364"/>
          <a:stretch/>
        </p:blipFill>
        <p:spPr>
          <a:xfrm>
            <a:off x="127332" y="1010714"/>
            <a:ext cx="3673358" cy="231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61EBA-38AF-CCAF-2AD7-CDABB519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439" y="1014355"/>
            <a:ext cx="3647506" cy="2319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9EF5C-591D-ACBF-65DC-C3CB150D6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0" y="3427033"/>
            <a:ext cx="3670503" cy="253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CB34B-6725-7A99-644B-4ADCD302D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152" y="1015000"/>
            <a:ext cx="3784773" cy="2317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0A314D-5BF5-F34D-D739-1FF5D989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208" y="3427759"/>
            <a:ext cx="3667236" cy="2527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87FCB-A205-B31E-74A6-A0DA59F9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A38D9-BBCC-CE4A-169B-4208F1B292E2}"/>
              </a:ext>
            </a:extLst>
          </p:cNvPr>
          <p:cNvSpPr txBox="1"/>
          <p:nvPr/>
        </p:nvSpPr>
        <p:spPr>
          <a:xfrm>
            <a:off x="8413404" y="5264716"/>
            <a:ext cx="2413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Fig 4 </a:t>
            </a:r>
            <a:r>
              <a:rPr lang="en-US">
                <a:latin typeface="Times New Roman"/>
                <a:cs typeface="Calibri"/>
              </a:rPr>
              <a:t>HHT output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9315F-AF10-AF4D-3903-D08FD5258523}"/>
              </a:ext>
            </a:extLst>
          </p:cNvPr>
          <p:cNvSpPr txBox="1"/>
          <p:nvPr/>
        </p:nvSpPr>
        <p:spPr>
          <a:xfrm>
            <a:off x="8620664" y="3890513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Segoe UI"/>
              </a:rPr>
              <a:t>PQD Class 1:SineWave​</a:t>
            </a:r>
          </a:p>
          <a:p>
            <a:r>
              <a:rPr lang="en-US" sz="1400">
                <a:latin typeface="Times New Roman"/>
                <a:cs typeface="Segoe UI"/>
              </a:rPr>
              <a:t>PQD Class 4: Flicker​</a:t>
            </a:r>
          </a:p>
          <a:p>
            <a:r>
              <a:rPr lang="en-US" sz="1400">
                <a:latin typeface="Times New Roman"/>
                <a:cs typeface="Segoe UI"/>
              </a:rPr>
              <a:t>PQD Class 5:Notch​</a:t>
            </a:r>
          </a:p>
          <a:p>
            <a:r>
              <a:rPr lang="en-US" sz="1400">
                <a:latin typeface="Times New Roman"/>
                <a:cs typeface="Segoe UI"/>
              </a:rPr>
              <a:t>PQD Class 6:Harmonics​</a:t>
            </a:r>
          </a:p>
          <a:p>
            <a:r>
              <a:rPr lang="en-US" sz="1400">
                <a:latin typeface="Times New Roman"/>
                <a:cs typeface="Segoe UI"/>
              </a:rPr>
              <a:t>PQD Class 7:Interruption​</a:t>
            </a:r>
          </a:p>
        </p:txBody>
      </p:sp>
    </p:spTree>
    <p:extLst>
      <p:ext uri="{BB962C8B-B14F-4D97-AF65-F5344CB8AC3E}">
        <p14:creationId xmlns:p14="http://schemas.microsoft.com/office/powerpoint/2010/main" val="105779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B894-7E7E-4E95-18D5-3621E0E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74" y="1841"/>
            <a:ext cx="10515600" cy="4775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latin typeface="Times New Roman"/>
                <a:cs typeface="Calibri Light"/>
              </a:rPr>
              <a:t>Results: </a:t>
            </a:r>
            <a:r>
              <a:rPr lang="en-US" sz="2800">
                <a:latin typeface="Times New Roman"/>
                <a:cs typeface="Calibri"/>
              </a:rPr>
              <a:t>ST Method</a:t>
            </a: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A37F-06F3-6D19-409F-8E9702F0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9D256-560D-C828-3139-AECE614C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" y="756964"/>
            <a:ext cx="3483667" cy="25633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8720-80FC-FAD6-FFC6-8DDFC0D3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78" y="761165"/>
            <a:ext cx="3426786" cy="2553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EDD85-2A35-5F5D-D33F-1C6234F8D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421" y="759919"/>
            <a:ext cx="3849831" cy="255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755AC-DF82-A565-80E2-3DA1E3DAE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9" y="3433518"/>
            <a:ext cx="3488248" cy="2674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3A5D6-0F33-A686-6CC7-A33201C86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25" y="3444883"/>
            <a:ext cx="3432538" cy="2662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1F10C-6EBD-F8CE-4BEF-3F1A0ADC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56AEA-0AF3-DB37-8008-C1C35AA254E6}"/>
              </a:ext>
            </a:extLst>
          </p:cNvPr>
          <p:cNvSpPr txBox="1"/>
          <p:nvPr/>
        </p:nvSpPr>
        <p:spPr>
          <a:xfrm>
            <a:off x="8303329" y="5360527"/>
            <a:ext cx="2318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Fig 5 </a:t>
            </a:r>
            <a:r>
              <a:rPr lang="en-US">
                <a:latin typeface="Times New Roman"/>
                <a:cs typeface="Calibri"/>
              </a:rPr>
              <a:t>ST output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B19D2-DE7E-2290-6DC8-7A36C6F7925F}"/>
              </a:ext>
            </a:extLst>
          </p:cNvPr>
          <p:cNvSpPr txBox="1"/>
          <p:nvPr/>
        </p:nvSpPr>
        <p:spPr>
          <a:xfrm>
            <a:off x="8660560" y="4176172"/>
            <a:ext cx="291815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ea typeface="Calibri"/>
                <a:cs typeface="Calibri"/>
              </a:rPr>
              <a:t>PQD Class 1:SineWave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ea typeface="Calibri"/>
                <a:cs typeface="Calibri"/>
              </a:rPr>
              <a:t>PQD Class 4: Flicker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ea typeface="Calibri"/>
                <a:cs typeface="Calibri"/>
              </a:rPr>
              <a:t>PQD Class 5:Notch</a:t>
            </a:r>
          </a:p>
          <a:p>
            <a:r>
              <a:rPr lang="en-US" sz="1400">
                <a:latin typeface="Times New Roman"/>
                <a:ea typeface="Calibri"/>
                <a:cs typeface="Calibri"/>
              </a:rPr>
              <a:t>PQD Class 6:Harmonics</a:t>
            </a:r>
          </a:p>
          <a:p>
            <a:r>
              <a:rPr lang="en-US" sz="1400">
                <a:latin typeface="Times New Roman"/>
                <a:ea typeface="Calibri"/>
                <a:cs typeface="Calibri"/>
              </a:rPr>
              <a:t>PQD Class 7:Interruption</a:t>
            </a:r>
          </a:p>
        </p:txBody>
      </p:sp>
    </p:spTree>
    <p:extLst>
      <p:ext uri="{BB962C8B-B14F-4D97-AF65-F5344CB8AC3E}">
        <p14:creationId xmlns:p14="http://schemas.microsoft.com/office/powerpoint/2010/main" val="104626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B894-7E7E-4E95-18D5-3621E0E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9" y="3280"/>
            <a:ext cx="10503310" cy="52669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latin typeface="Times New Roman"/>
                <a:cs typeface="Calibri Light"/>
              </a:rPr>
              <a:t>Results: SPWVD</a:t>
            </a:r>
            <a:endParaRPr lang="en-US" sz="2800">
              <a:latin typeface="Times New Roman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A37F-06F3-6D19-409F-8E9702F0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F6189F-91EA-3D0D-E41C-561892F3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18919" r="-91" b="24270"/>
          <a:stretch/>
        </p:blipFill>
        <p:spPr>
          <a:xfrm>
            <a:off x="175718" y="652597"/>
            <a:ext cx="3613756" cy="2573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67DCAE-95CF-20CD-C69D-8682E26C1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" t="18307" r="-244" b="24543"/>
          <a:stretch/>
        </p:blipFill>
        <p:spPr>
          <a:xfrm>
            <a:off x="4037322" y="679347"/>
            <a:ext cx="3491919" cy="2576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BEAFA-A575-1E41-A9B1-52D3F4F7E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67" b="3586"/>
          <a:stretch/>
        </p:blipFill>
        <p:spPr>
          <a:xfrm>
            <a:off x="4040000" y="3429396"/>
            <a:ext cx="3596733" cy="2580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373DC-0D1E-17AD-4DC1-BE40963DC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192" y="682719"/>
            <a:ext cx="3863957" cy="2582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4E9A97-83B5-D6FC-5878-BD5108F9E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78" y="3430133"/>
            <a:ext cx="3624420" cy="2578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F2C53-1D23-7645-0BBE-8789366C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C1F2A-4F7A-B211-A3E6-F44CD63F9907}"/>
              </a:ext>
            </a:extLst>
          </p:cNvPr>
          <p:cNvSpPr txBox="1"/>
          <p:nvPr/>
        </p:nvSpPr>
        <p:spPr>
          <a:xfrm>
            <a:off x="8313351" y="555452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Fig 6 </a:t>
            </a:r>
            <a:r>
              <a:rPr lang="en-US">
                <a:latin typeface="Times New Roman"/>
                <a:cs typeface="Calibri"/>
              </a:rPr>
              <a:t>SPWVD output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AED7-2F50-6153-FDD6-E0728B357233}"/>
              </a:ext>
            </a:extLst>
          </p:cNvPr>
          <p:cNvSpPr txBox="1"/>
          <p:nvPr/>
        </p:nvSpPr>
        <p:spPr>
          <a:xfrm>
            <a:off x="8620664" y="4393721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Segoe UI"/>
              </a:rPr>
              <a:t>PQD Class 1:SineWave​</a:t>
            </a:r>
          </a:p>
          <a:p>
            <a:r>
              <a:rPr lang="en-US" sz="1400">
                <a:latin typeface="Times New Roman"/>
                <a:cs typeface="Segoe UI"/>
              </a:rPr>
              <a:t>PQD Class 4: Flicker​</a:t>
            </a:r>
          </a:p>
          <a:p>
            <a:r>
              <a:rPr lang="en-US" sz="1400">
                <a:latin typeface="Times New Roman"/>
                <a:cs typeface="Segoe UI"/>
              </a:rPr>
              <a:t>PQD Class 5:Notch​</a:t>
            </a:r>
          </a:p>
          <a:p>
            <a:r>
              <a:rPr lang="en-US" sz="1400">
                <a:latin typeface="Times New Roman"/>
                <a:cs typeface="Segoe UI"/>
              </a:rPr>
              <a:t>PQD Class 6:Harmonics​</a:t>
            </a:r>
          </a:p>
          <a:p>
            <a:r>
              <a:rPr lang="en-US" sz="1400">
                <a:latin typeface="Times New Roman"/>
                <a:cs typeface="Segoe UI"/>
              </a:rPr>
              <a:t>PQD Class 7:Interruption​</a:t>
            </a:r>
          </a:p>
        </p:txBody>
      </p:sp>
    </p:spTree>
    <p:extLst>
      <p:ext uri="{BB962C8B-B14F-4D97-AF65-F5344CB8AC3E}">
        <p14:creationId xmlns:p14="http://schemas.microsoft.com/office/powerpoint/2010/main" val="41898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8367-49C9-FBC2-CEC9-C4F750EC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86" y="224"/>
            <a:ext cx="3711263" cy="58502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ea typeface="Calibri Light"/>
                <a:cs typeface="Calibri Light"/>
              </a:rPr>
              <a:t>Results</a:t>
            </a:r>
            <a:r>
              <a:rPr lang="en-US" sz="2800" dirty="0">
                <a:ea typeface="Calibri Light"/>
                <a:cs typeface="Calibri Light"/>
              </a:rPr>
              <a:t>:</a:t>
            </a:r>
            <a:r>
              <a:rPr lang="en-US" sz="2800" dirty="0">
                <a:latin typeface="Calibri Light"/>
                <a:ea typeface="Calibri Light"/>
                <a:cs typeface="Calibri Light"/>
              </a:rPr>
              <a:t> </a:t>
            </a:r>
            <a:r>
              <a:rPr lang="en-US" sz="2800" dirty="0">
                <a:latin typeface="Times New Roman"/>
                <a:ea typeface="Calibri Light"/>
                <a:cs typeface="Calibri Light"/>
              </a:rPr>
              <a:t>VMD_teager</a:t>
            </a:r>
            <a:r>
              <a:rPr lang="en-US" sz="2800">
                <a:ea typeface="Calibri Light"/>
                <a:cs typeface="Calibri Light"/>
              </a:rPr>
              <a:t>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9DF394-28BE-326B-5C84-8B4B6F481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0" t="-254" r="23" b="25"/>
          <a:stretch/>
        </p:blipFill>
        <p:spPr>
          <a:xfrm>
            <a:off x="3715575" y="537211"/>
            <a:ext cx="3444498" cy="2492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C769F-C982-6228-57AE-2A5D9EC9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173"/>
            <a:ext cx="4114800" cy="365125"/>
          </a:xfrm>
        </p:spPr>
        <p:txBody>
          <a:bodyPr/>
          <a:lstStyle/>
          <a:p>
            <a:r>
              <a:rPr lang="en-US">
                <a:latin typeface="Times New Roman"/>
                <a:ea typeface="Calibri"/>
                <a:cs typeface="Calibri"/>
              </a:rPr>
              <a:t>122, PQD, Varshitha</a:t>
            </a:r>
            <a:endParaRPr lang="en-IN">
              <a:latin typeface="Times New Roman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F04E-BAB8-B16E-370E-257482F2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 descr="A graph of mode of disturbance class&#10;&#10;Description automatically generated">
            <a:extLst>
              <a:ext uri="{FF2B5EF4-FFF2-40B4-BE49-F238E27FC236}">
                <a16:creationId xmlns:a16="http://schemas.microsoft.com/office/drawing/2014/main" id="{7DABA363-62EA-DF19-F87B-0324EC75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5" y="533843"/>
            <a:ext cx="3268769" cy="2497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52E59DB0-7F13-D2F4-B8CA-A1B1FA74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9" y="3361017"/>
            <a:ext cx="3625986" cy="2679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graph of a sound wave&#10;&#10;Description automatically generated">
            <a:extLst>
              <a:ext uri="{FF2B5EF4-FFF2-40B4-BE49-F238E27FC236}">
                <a16:creationId xmlns:a16="http://schemas.microsoft.com/office/drawing/2014/main" id="{7F47AE8C-3C65-E8A6-2052-C8009BA15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65" y="3357465"/>
            <a:ext cx="4015289" cy="2670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E7AB68EF-7631-70B4-DBBF-44FD0A9EA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94" y="544971"/>
            <a:ext cx="3571312" cy="2487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32DC6C-8DDD-6156-3C0F-733864991F7B}"/>
              </a:ext>
            </a:extLst>
          </p:cNvPr>
          <p:cNvSpPr txBox="1"/>
          <p:nvPr/>
        </p:nvSpPr>
        <p:spPr>
          <a:xfrm>
            <a:off x="8606474" y="5517144"/>
            <a:ext cx="3054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Calibri"/>
              </a:rPr>
              <a:t>Fig 7 </a:t>
            </a:r>
            <a:r>
              <a:rPr lang="en-US">
                <a:latin typeface="Times New Roman"/>
                <a:cs typeface="Calibri"/>
              </a:rPr>
              <a:t>VMD_teager1 output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3EA10-D549-4EBF-7A19-7D011AB6D11D}"/>
              </a:ext>
            </a:extLst>
          </p:cNvPr>
          <p:cNvSpPr txBox="1"/>
          <p:nvPr/>
        </p:nvSpPr>
        <p:spPr>
          <a:xfrm>
            <a:off x="8620664" y="4120551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Segoe UI"/>
              </a:rPr>
              <a:t>PQD Class 1:SineWave​</a:t>
            </a:r>
          </a:p>
          <a:p>
            <a:r>
              <a:rPr lang="en-US" sz="1400">
                <a:latin typeface="Times New Roman"/>
                <a:cs typeface="Segoe UI"/>
              </a:rPr>
              <a:t>PQD Class 2: Sag</a:t>
            </a:r>
          </a:p>
          <a:p>
            <a:r>
              <a:rPr lang="en-US" sz="1400">
                <a:latin typeface="Times New Roman"/>
                <a:cs typeface="Segoe UI"/>
              </a:rPr>
              <a:t>PQD Class 3:Swell</a:t>
            </a:r>
          </a:p>
          <a:p>
            <a:r>
              <a:rPr lang="en-US" sz="1400">
                <a:latin typeface="Times New Roman"/>
                <a:cs typeface="Segoe UI"/>
              </a:rPr>
              <a:t>PQD Class 5:Notch</a:t>
            </a:r>
          </a:p>
          <a:p>
            <a:r>
              <a:rPr lang="en-US" sz="1400">
                <a:latin typeface="Times New Roman"/>
                <a:cs typeface="Segoe UI"/>
              </a:rPr>
              <a:t>PQD Class 9:Implulse Transient</a:t>
            </a:r>
          </a:p>
        </p:txBody>
      </p:sp>
    </p:spTree>
    <p:extLst>
      <p:ext uri="{BB962C8B-B14F-4D97-AF65-F5344CB8AC3E}">
        <p14:creationId xmlns:p14="http://schemas.microsoft.com/office/powerpoint/2010/main" val="193453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B894-7E7E-4E95-18D5-3621E0E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741" y="-14317"/>
            <a:ext cx="9286568" cy="55127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/>
                <a:cs typeface="Calibri Light"/>
              </a:rPr>
              <a:t>Results:</a:t>
            </a:r>
            <a:r>
              <a:rPr lang="en-US" sz="2800" b="1">
                <a:latin typeface="Times New Roman"/>
                <a:cs typeface="Calibri Light"/>
              </a:rPr>
              <a:t> FSST</a:t>
            </a:r>
            <a:endParaRPr lang="en-US" sz="2400" b="1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A37F-06F3-6D19-409F-8E9702F0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374" y="6430092"/>
            <a:ext cx="2743200" cy="365125"/>
          </a:xfrm>
        </p:spPr>
        <p:txBody>
          <a:bodyPr/>
          <a:lstStyle/>
          <a:p>
            <a:fld id="{4BC59164-216B-48C9-BDC9-F233F3929026}" type="slidenum">
              <a:rPr lang="en-IN" smtClean="0"/>
              <a:t>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BA482-D73C-7568-AF93-0ADA9445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DB840-326F-2553-C5AA-FCEA2EDFE754}"/>
              </a:ext>
            </a:extLst>
          </p:cNvPr>
          <p:cNvSpPr txBox="1"/>
          <p:nvPr/>
        </p:nvSpPr>
        <p:spPr>
          <a:xfrm>
            <a:off x="9034120" y="4203138"/>
            <a:ext cx="276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Fig 8 </a:t>
            </a:r>
            <a:r>
              <a:rPr lang="en-US">
                <a:latin typeface="Times New Roman"/>
                <a:cs typeface="Calibri"/>
              </a:rPr>
              <a:t>FSST output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2" name="Content Placeholder 11" descr="A diagram of a waveform&#10;&#10;AI-generated content may be incorrect.">
            <a:extLst>
              <a:ext uri="{FF2B5EF4-FFF2-40B4-BE49-F238E27FC236}">
                <a16:creationId xmlns:a16="http://schemas.microsoft.com/office/drawing/2014/main" id="{A9C7ABD5-85DA-2501-1708-5D236A699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158" y="3420708"/>
            <a:ext cx="4388033" cy="2619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C6F733-BBC6-CACB-3C9D-78321A00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6" y="3426045"/>
            <a:ext cx="4231050" cy="2621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3711FF-1DBF-583F-8A97-A135CE14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42" y="531477"/>
            <a:ext cx="4383349" cy="268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A133AD-CF2D-D1FA-994A-997E5B15B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43" y="528453"/>
            <a:ext cx="4231052" cy="26781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C69B8-AFA4-D9EB-1756-6E5270AE9891}"/>
              </a:ext>
            </a:extLst>
          </p:cNvPr>
          <p:cNvSpPr txBox="1"/>
          <p:nvPr/>
        </p:nvSpPr>
        <p:spPr>
          <a:xfrm>
            <a:off x="9454551" y="284096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Segoe UI"/>
              </a:rPr>
              <a:t>PQD Class 3:Swell</a:t>
            </a:r>
          </a:p>
          <a:p>
            <a:r>
              <a:rPr lang="en-US" sz="1400">
                <a:latin typeface="Times New Roman"/>
                <a:cs typeface="Segoe UI"/>
              </a:rPr>
              <a:t>PQD Class 4: Flicker​</a:t>
            </a:r>
          </a:p>
          <a:p>
            <a:r>
              <a:rPr lang="en-US" sz="1400">
                <a:latin typeface="Times New Roman"/>
                <a:cs typeface="Segoe UI"/>
              </a:rPr>
              <a:t>PQD Class 5:Notch​</a:t>
            </a:r>
          </a:p>
          <a:p>
            <a:r>
              <a:rPr lang="en-US" sz="1400">
                <a:latin typeface="Times New Roman"/>
                <a:cs typeface="Segoe UI"/>
              </a:rPr>
              <a:t>PQD Class 6:Harmonics​</a:t>
            </a:r>
          </a:p>
        </p:txBody>
      </p:sp>
    </p:spTree>
    <p:extLst>
      <p:ext uri="{BB962C8B-B14F-4D97-AF65-F5344CB8AC3E}">
        <p14:creationId xmlns:p14="http://schemas.microsoft.com/office/powerpoint/2010/main" val="155202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C07C-81CB-8A25-182D-F035E23B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30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Observation of Results :</a:t>
            </a:r>
            <a:endParaRPr lang="en-US" sz="2400" b="1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DDB9F-9F8E-0073-F62C-241036A5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1"/>
            <a:ext cx="10515600" cy="49170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Times New Roman"/>
              <a:cs typeface="Calibri"/>
            </a:endParaRPr>
          </a:p>
          <a:p>
            <a:pPr>
              <a:buFont typeface="Arial"/>
            </a:pPr>
            <a:r>
              <a:rPr lang="en-US" sz="2400" b="1">
                <a:latin typeface="Times New Roman"/>
                <a:ea typeface="+mn-lt"/>
                <a:cs typeface="+mn-lt"/>
              </a:rPr>
              <a:t>FSST:</a:t>
            </a:r>
            <a:r>
              <a:rPr lang="en-US" sz="2400">
                <a:latin typeface="Times New Roman"/>
                <a:ea typeface="+mn-lt"/>
                <a:cs typeface="+mn-lt"/>
              </a:rPr>
              <a:t> Provides</a:t>
            </a:r>
            <a:r>
              <a:rPr lang="en-US" sz="2400" i="1">
                <a:latin typeface="Times New Roman"/>
                <a:ea typeface="+mn-lt"/>
                <a:cs typeface="+mn-lt"/>
              </a:rPr>
              <a:t> </a:t>
            </a:r>
            <a:r>
              <a:rPr lang="en-US" sz="2400" b="1" i="1">
                <a:latin typeface="Times New Roman"/>
                <a:ea typeface="+mn-lt"/>
                <a:cs typeface="+mn-lt"/>
              </a:rPr>
              <a:t>a clear and sharp localization of the event in both time and frequency domains</a:t>
            </a:r>
            <a:r>
              <a:rPr lang="en-US" sz="2400">
                <a:latin typeface="Times New Roman"/>
                <a:ea typeface="+mn-lt"/>
                <a:cs typeface="+mn-lt"/>
              </a:rPr>
              <a:t>, allowing precise identification of amplitude variations.</a:t>
            </a:r>
            <a:endParaRPr lang="en-US">
              <a:latin typeface="Times New Roman"/>
              <a:cs typeface="Calibri" panose="020F0502020204030204"/>
            </a:endParaRPr>
          </a:p>
          <a:p>
            <a:r>
              <a:rPr lang="en-US" sz="2400" b="1">
                <a:latin typeface="Times New Roman"/>
                <a:ea typeface="+mn-lt"/>
                <a:cs typeface="+mn-lt"/>
              </a:rPr>
              <a:t>ST:</a:t>
            </a:r>
            <a:r>
              <a:rPr lang="en-US" sz="2400">
                <a:latin typeface="Times New Roman"/>
                <a:ea typeface="+mn-lt"/>
                <a:cs typeface="+mn-lt"/>
              </a:rPr>
              <a:t> Offers good time-frequency resolution but </a:t>
            </a:r>
            <a:r>
              <a:rPr lang="en-US" sz="2400" b="1" i="1">
                <a:latin typeface="Times New Roman"/>
                <a:ea typeface="+mn-lt"/>
                <a:cs typeface="+mn-lt"/>
              </a:rPr>
              <a:t>lacks the sharpness of FSST</a:t>
            </a:r>
            <a:r>
              <a:rPr lang="en-US" sz="2400">
                <a:latin typeface="Times New Roman"/>
                <a:ea typeface="+mn-lt"/>
                <a:cs typeface="+mn-lt"/>
              </a:rPr>
              <a:t>, resulting in less precise localization of the swell event.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400" b="1">
                <a:latin typeface="Times New Roman"/>
                <a:ea typeface="+mn-lt"/>
                <a:cs typeface="+mn-lt"/>
              </a:rPr>
              <a:t>HHT</a:t>
            </a:r>
            <a:r>
              <a:rPr lang="en-US" sz="2400">
                <a:latin typeface="Times New Roman"/>
                <a:ea typeface="+mn-lt"/>
                <a:cs typeface="+mn-lt"/>
              </a:rPr>
              <a:t>: Shows detailed time-frequency information but can be less consistent in capturing abrupt changes due to </a:t>
            </a:r>
            <a:r>
              <a:rPr lang="en-US" sz="2400" b="1" i="1">
                <a:latin typeface="Times New Roman"/>
                <a:ea typeface="+mn-lt"/>
                <a:cs typeface="+mn-lt"/>
              </a:rPr>
              <a:t>mode mixing.</a:t>
            </a:r>
            <a:endParaRPr lang="en-US" b="1" i="1">
              <a:latin typeface="Times New Roman"/>
              <a:cs typeface="Times New Roman"/>
            </a:endParaRPr>
          </a:p>
          <a:p>
            <a:r>
              <a:rPr lang="en-US" sz="2400" b="1">
                <a:latin typeface="Times New Roman"/>
                <a:ea typeface="+mn-lt"/>
                <a:cs typeface="+mn-lt"/>
              </a:rPr>
              <a:t>SPWVD:</a:t>
            </a:r>
            <a:r>
              <a:rPr lang="en-US" sz="2400">
                <a:latin typeface="Times New Roman"/>
                <a:ea typeface="+mn-lt"/>
                <a:cs typeface="+mn-lt"/>
              </a:rPr>
              <a:t> Provides reduced cross-term interference but may suffer from </a:t>
            </a:r>
            <a:r>
              <a:rPr lang="en-US" sz="2400" b="1" i="1">
                <a:latin typeface="Times New Roman"/>
                <a:ea typeface="+mn-lt"/>
                <a:cs typeface="+mn-lt"/>
              </a:rPr>
              <a:t>reduced time frequency resolution </a:t>
            </a:r>
            <a:r>
              <a:rPr lang="en-US" sz="2400">
                <a:latin typeface="Times New Roman"/>
                <a:ea typeface="+mn-lt"/>
                <a:cs typeface="+mn-lt"/>
              </a:rPr>
              <a:t>, making the interpretation less straightforward.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400" b="1">
                <a:latin typeface="Times New Roman"/>
                <a:ea typeface="+mn-lt"/>
                <a:cs typeface="+mn-lt"/>
              </a:rPr>
              <a:t>VMD-TKEO:</a:t>
            </a:r>
            <a:r>
              <a:rPr lang="en-US" sz="2400">
                <a:latin typeface="Times New Roman"/>
                <a:ea typeface="+mn-lt"/>
                <a:cs typeface="+mn-lt"/>
              </a:rPr>
              <a:t> Effectively decomposes the signal into modes and highlights the swell event, but the </a:t>
            </a:r>
            <a:r>
              <a:rPr lang="en-US" sz="2400" b="1" i="1">
                <a:latin typeface="Times New Roman"/>
                <a:ea typeface="+mn-lt"/>
                <a:cs typeface="+mn-lt"/>
              </a:rPr>
              <a:t>time-frequency representation is less refined</a:t>
            </a:r>
            <a:r>
              <a:rPr lang="en-US" sz="2400">
                <a:latin typeface="Times New Roman"/>
                <a:ea typeface="+mn-lt"/>
                <a:cs typeface="+mn-lt"/>
              </a:rPr>
              <a:t> compared to FSST.</a:t>
            </a:r>
            <a:endParaRPr lang="en-US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Calibri"/>
            </a:endParaRPr>
          </a:p>
          <a:p>
            <a:endParaRPr lang="en-US" sz="2400">
              <a:latin typeface="Times New Roman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F67C8-4E60-2DA8-1F62-6C0BBA1B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25FE5-FC1D-A67F-E6C1-E49F463F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80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D40E-77C9-4B1E-95BF-47136CCC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49A6-A0D3-41CB-B755-9CEBDF9D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IN" sz="2400">
                <a:latin typeface="Times New Roman"/>
                <a:cs typeface="Times New Roman"/>
              </a:rPr>
              <a:t>The need for clean, high-quality power has increased globally over the past decades.</a:t>
            </a:r>
            <a:endParaRPr lang="en-US" sz="2400">
              <a:cs typeface="Calibri"/>
            </a:endParaRPr>
          </a:p>
          <a:p>
            <a:pPr algn="just"/>
            <a:r>
              <a:rPr lang="en-US" sz="2400">
                <a:latin typeface="Times New Roman"/>
                <a:cs typeface="Times New Roman"/>
              </a:rPr>
              <a:t>Generated power is considered as pure sinusoidal waveform.</a:t>
            </a:r>
            <a:endParaRPr lang="en-IN" sz="2400">
              <a:latin typeface="Times New Roman"/>
              <a:cs typeface="Times New Roman"/>
            </a:endParaRPr>
          </a:p>
          <a:p>
            <a:pPr algn="just"/>
            <a:r>
              <a:rPr lang="en-IN" sz="2400">
                <a:latin typeface="Times New Roman"/>
                <a:cs typeface="Times New Roman"/>
              </a:rPr>
              <a:t>Deviation from this sinusoidal waveform at the nominal voltage level is considered as </a:t>
            </a:r>
            <a:r>
              <a:rPr lang="en-IN" sz="2400" b="1">
                <a:latin typeface="Times New Roman"/>
                <a:cs typeface="Times New Roman"/>
              </a:rPr>
              <a:t>Power Quality Disturbance (PQD)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IN">
                <a:latin typeface="Times New Roman"/>
                <a:cs typeface="Times New Roman"/>
              </a:rPr>
              <a:t> Causes voltage or frequency deviations in the power supply.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IN">
                <a:latin typeface="Times New Roman"/>
                <a:cs typeface="Times New Roman"/>
              </a:rPr>
              <a:t> Results in equipment failure or malfunction of power grid.</a:t>
            </a:r>
          </a:p>
          <a:p>
            <a:pPr marL="0" indent="0">
              <a:buNone/>
            </a:pPr>
            <a:endParaRPr lang="en-IN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DBE6-B885-E7BF-7F95-D07D59A6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A583-43C9-B468-FCAF-0D94B44E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163639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6CAD-A059-0B2E-E150-C4A53709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365125"/>
            <a:ext cx="9723912" cy="870343"/>
          </a:xfrm>
        </p:spPr>
        <p:txBody>
          <a:bodyPr/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Comparison:</a:t>
            </a:r>
            <a:endParaRPr lang="en-US">
              <a:latin typeface="Times New Roman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FD323A-A2E4-48A2-F079-9EDF62C67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422933"/>
              </p:ext>
            </p:extLst>
          </p:nvPr>
        </p:nvGraphicFramePr>
        <p:xfrm>
          <a:off x="556380" y="1276047"/>
          <a:ext cx="11133397" cy="4472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20">
                  <a:extLst>
                    <a:ext uri="{9D8B030D-6E8A-4147-A177-3AD203B41FA5}">
                      <a16:colId xmlns:a16="http://schemas.microsoft.com/office/drawing/2014/main" val="2998054867"/>
                    </a:ext>
                  </a:extLst>
                </a:gridCol>
                <a:gridCol w="1297289">
                  <a:extLst>
                    <a:ext uri="{9D8B030D-6E8A-4147-A177-3AD203B41FA5}">
                      <a16:colId xmlns:a16="http://schemas.microsoft.com/office/drawing/2014/main" val="3119535369"/>
                    </a:ext>
                  </a:extLst>
                </a:gridCol>
                <a:gridCol w="2015205">
                  <a:extLst>
                    <a:ext uri="{9D8B030D-6E8A-4147-A177-3AD203B41FA5}">
                      <a16:colId xmlns:a16="http://schemas.microsoft.com/office/drawing/2014/main" val="3978085168"/>
                    </a:ext>
                  </a:extLst>
                </a:gridCol>
                <a:gridCol w="1939636">
                  <a:extLst>
                    <a:ext uri="{9D8B030D-6E8A-4147-A177-3AD203B41FA5}">
                      <a16:colId xmlns:a16="http://schemas.microsoft.com/office/drawing/2014/main" val="2338795714"/>
                    </a:ext>
                  </a:extLst>
                </a:gridCol>
                <a:gridCol w="1876661">
                  <a:extLst>
                    <a:ext uri="{9D8B030D-6E8A-4147-A177-3AD203B41FA5}">
                      <a16:colId xmlns:a16="http://schemas.microsoft.com/office/drawing/2014/main" val="788300702"/>
                    </a:ext>
                  </a:extLst>
                </a:gridCol>
                <a:gridCol w="1864066">
                  <a:extLst>
                    <a:ext uri="{9D8B030D-6E8A-4147-A177-3AD203B41FA5}">
                      <a16:colId xmlns:a16="http://schemas.microsoft.com/office/drawing/2014/main" val="2935489366"/>
                    </a:ext>
                  </a:extLst>
                </a:gridCol>
                <a:gridCol w="1687120">
                  <a:extLst>
                    <a:ext uri="{9D8B030D-6E8A-4147-A177-3AD203B41FA5}">
                      <a16:colId xmlns:a16="http://schemas.microsoft.com/office/drawing/2014/main" val="1617779394"/>
                    </a:ext>
                  </a:extLst>
                </a:gridCol>
              </a:tblGrid>
              <a:tr h="581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Sno.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Comparison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FSST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HHT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SPWVD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VMD and Teager combination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34037"/>
                  </a:ext>
                </a:extLst>
              </a:tr>
              <a:tr h="20213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dirty="0">
                          <a:latin typeface="Times New Roman"/>
                        </a:rPr>
                        <a:t>Methodology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Reassigns energy  by Windowed Fourier Transform.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It decomposes signal into IMF using EMD.</a:t>
                      </a:r>
                      <a:endParaRPr lang="en-US" sz="1400"/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 Then applies instantaneous frequency through HST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Multiplying CWT coefficients by a phase factor.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It applies smoothing function to reduce interference from cross-term.</a:t>
                      </a:r>
                    </a:p>
                    <a:p>
                      <a:pPr marL="0" lvl="0" indent="0" algn="l">
                        <a:buNone/>
                      </a:pP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VMD decomposes a signal into several  IMFs.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 TKEO analyzes instantaneous energy.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71"/>
                  </a:ext>
                </a:extLst>
              </a:tr>
              <a:tr h="1869792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1" dirty="0">
                          <a:latin typeface="Times New Roman"/>
                        </a:rPr>
                        <a:t>Pros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More localized representation of signal components.</a:t>
                      </a:r>
                      <a:endParaRPr lang="en-US" sz="1400" dirty="0">
                        <a:latin typeface="Times New Roman"/>
                      </a:endParaRP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Adaptive frequency tracking.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Good for instant phase and frequency calculation of signal.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It can adapt its resolution to the local characteristic of the signal.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It fills in data that is empty for a clear view.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It accurately captures time-frequency structures in short-duration, rapidly changing signals.</a:t>
                      </a:r>
                      <a:endParaRPr lang="en-US" sz="1400" b="0" i="0" u="none" strike="noStrike" noProof="0">
                        <a:solidFill>
                          <a:srgbClr val="0D0D0D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Adaptive, band-limited decomposition</a:t>
                      </a:r>
                      <a:endParaRPr lang="en-US" sz="1400"/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High sensitivity to signal energy changes.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56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A5457-99F5-04B5-AC40-2DAD9FD2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463F3-67E8-92E6-AAEC-2833703D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29E5-9F46-CF10-FE9F-EC8AC7879D14}"/>
              </a:ext>
            </a:extLst>
          </p:cNvPr>
          <p:cNvSpPr txBox="1"/>
          <p:nvPr/>
        </p:nvSpPr>
        <p:spPr>
          <a:xfrm>
            <a:off x="5591783" y="5903445"/>
            <a:ext cx="344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Table 2.1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12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A23E-2A96-2078-35D2-BB13264C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874C-0D1A-D079-39A6-3E1F88A2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365125"/>
            <a:ext cx="9723912" cy="870343"/>
          </a:xfrm>
        </p:spPr>
        <p:txBody>
          <a:bodyPr/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Comparison:</a:t>
            </a:r>
            <a:endParaRPr lang="en-US">
              <a:latin typeface="Times New Roman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CAD5B1-0BD4-7DB9-E60B-F24B0C94B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484612"/>
              </p:ext>
            </p:extLst>
          </p:nvPr>
        </p:nvGraphicFramePr>
        <p:xfrm>
          <a:off x="556380" y="1276047"/>
          <a:ext cx="11160850" cy="428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5">
                  <a:extLst>
                    <a:ext uri="{9D8B030D-6E8A-4147-A177-3AD203B41FA5}">
                      <a16:colId xmlns:a16="http://schemas.microsoft.com/office/drawing/2014/main" val="2998054867"/>
                    </a:ext>
                  </a:extLst>
                </a:gridCol>
                <a:gridCol w="1309883">
                  <a:extLst>
                    <a:ext uri="{9D8B030D-6E8A-4147-A177-3AD203B41FA5}">
                      <a16:colId xmlns:a16="http://schemas.microsoft.com/office/drawing/2014/main" val="3119535369"/>
                    </a:ext>
                  </a:extLst>
                </a:gridCol>
                <a:gridCol w="1952230">
                  <a:extLst>
                    <a:ext uri="{9D8B030D-6E8A-4147-A177-3AD203B41FA5}">
                      <a16:colId xmlns:a16="http://schemas.microsoft.com/office/drawing/2014/main" val="3978085168"/>
                    </a:ext>
                  </a:extLst>
                </a:gridCol>
                <a:gridCol w="1838874">
                  <a:extLst>
                    <a:ext uri="{9D8B030D-6E8A-4147-A177-3AD203B41FA5}">
                      <a16:colId xmlns:a16="http://schemas.microsoft.com/office/drawing/2014/main" val="2338795714"/>
                    </a:ext>
                  </a:extLst>
                </a:gridCol>
                <a:gridCol w="1889255">
                  <a:extLst>
                    <a:ext uri="{9D8B030D-6E8A-4147-A177-3AD203B41FA5}">
                      <a16:colId xmlns:a16="http://schemas.microsoft.com/office/drawing/2014/main" val="788300702"/>
                    </a:ext>
                  </a:extLst>
                </a:gridCol>
                <a:gridCol w="1914446">
                  <a:extLst>
                    <a:ext uri="{9D8B030D-6E8A-4147-A177-3AD203B41FA5}">
                      <a16:colId xmlns:a16="http://schemas.microsoft.com/office/drawing/2014/main" val="2935489366"/>
                    </a:ext>
                  </a:extLst>
                </a:gridCol>
                <a:gridCol w="1790147">
                  <a:extLst>
                    <a:ext uri="{9D8B030D-6E8A-4147-A177-3AD203B41FA5}">
                      <a16:colId xmlns:a16="http://schemas.microsoft.com/office/drawing/2014/main" val="1617779394"/>
                    </a:ext>
                  </a:extLst>
                </a:gridCol>
              </a:tblGrid>
              <a:tr h="5559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Sno.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Comparison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FSST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SPWVD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VMD and Teager combination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34037"/>
                  </a:ext>
                </a:extLst>
              </a:tr>
              <a:tr h="19332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1" dirty="0">
                          <a:latin typeface="Times New Roman"/>
                        </a:rPr>
                        <a:t>Cons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Computationally intensive.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Sensitive to the choice of parameters.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Implementation is little complex.</a:t>
                      </a:r>
                      <a:endParaRPr lang="en-US" sz="1400"/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Lacks theoretical support </a:t>
                      </a:r>
                      <a:endParaRPr lang="en-US" sz="1400"/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Distortions  signal while using EMD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Not suitable for Harmonics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Careful selection of parameters is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It requires parameter tuning and can be computationally intensive.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71"/>
                  </a:ext>
                </a:extLst>
              </a:tr>
              <a:tr h="1794223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4.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1" dirty="0">
                          <a:latin typeface="Times New Roman"/>
                        </a:rPr>
                        <a:t>Time-Frequency Resolution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FSST offers high time-frequency resolution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HHT provides high time-frequency resolution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ST offers improved time-frequency resolution.</a:t>
                      </a:r>
                      <a:endParaRPr lang="en-US" sz="1400" b="0" i="0" u="none" strike="noStrike" noProof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SPWVD provides high-resolution time-frequency representation 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Enables precise detection of multi-resolution components and instantaneous energy changes.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56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D5EA6-8CAF-1C36-63B1-A5F1A00C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F2E1A-0F20-CF02-25F7-60A88218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C759F-6418-18FC-0769-F59A334DC711}"/>
              </a:ext>
            </a:extLst>
          </p:cNvPr>
          <p:cNvSpPr txBox="1"/>
          <p:nvPr/>
        </p:nvSpPr>
        <p:spPr>
          <a:xfrm>
            <a:off x="5584085" y="5870508"/>
            <a:ext cx="344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Table 2.2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42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2AE20-4CEE-87F1-DB16-8E44BA691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0C95-B734-EDE6-00D8-A6B8731A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365125"/>
            <a:ext cx="9723912" cy="870343"/>
          </a:xfrm>
        </p:spPr>
        <p:txBody>
          <a:bodyPr/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Comparison:</a:t>
            </a:r>
            <a:endParaRPr lang="en-US">
              <a:latin typeface="Times New Roman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A82611-CEB1-025A-BF62-C08A95CEA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720856"/>
              </p:ext>
            </p:extLst>
          </p:nvPr>
        </p:nvGraphicFramePr>
        <p:xfrm>
          <a:off x="622904" y="1197428"/>
          <a:ext cx="11009814" cy="460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446">
                  <a:extLst>
                    <a:ext uri="{9D8B030D-6E8A-4147-A177-3AD203B41FA5}">
                      <a16:colId xmlns:a16="http://schemas.microsoft.com/office/drawing/2014/main" val="2998054867"/>
                    </a:ext>
                  </a:extLst>
                </a:gridCol>
                <a:gridCol w="1423239">
                  <a:extLst>
                    <a:ext uri="{9D8B030D-6E8A-4147-A177-3AD203B41FA5}">
                      <a16:colId xmlns:a16="http://schemas.microsoft.com/office/drawing/2014/main" val="3119535369"/>
                    </a:ext>
                  </a:extLst>
                </a:gridCol>
                <a:gridCol w="1838874">
                  <a:extLst>
                    <a:ext uri="{9D8B030D-6E8A-4147-A177-3AD203B41FA5}">
                      <a16:colId xmlns:a16="http://schemas.microsoft.com/office/drawing/2014/main" val="3978085168"/>
                    </a:ext>
                  </a:extLst>
                </a:gridCol>
                <a:gridCol w="1801088">
                  <a:extLst>
                    <a:ext uri="{9D8B030D-6E8A-4147-A177-3AD203B41FA5}">
                      <a16:colId xmlns:a16="http://schemas.microsoft.com/office/drawing/2014/main" val="2338795714"/>
                    </a:ext>
                  </a:extLst>
                </a:gridCol>
                <a:gridCol w="1914446">
                  <a:extLst>
                    <a:ext uri="{9D8B030D-6E8A-4147-A177-3AD203B41FA5}">
                      <a16:colId xmlns:a16="http://schemas.microsoft.com/office/drawing/2014/main" val="788300702"/>
                    </a:ext>
                  </a:extLst>
                </a:gridCol>
                <a:gridCol w="1712925">
                  <a:extLst>
                    <a:ext uri="{9D8B030D-6E8A-4147-A177-3AD203B41FA5}">
                      <a16:colId xmlns:a16="http://schemas.microsoft.com/office/drawing/2014/main" val="2935489366"/>
                    </a:ext>
                  </a:extLst>
                </a:gridCol>
                <a:gridCol w="1928796">
                  <a:extLst>
                    <a:ext uri="{9D8B030D-6E8A-4147-A177-3AD203B41FA5}">
                      <a16:colId xmlns:a16="http://schemas.microsoft.com/office/drawing/2014/main" val="1617779394"/>
                    </a:ext>
                  </a:extLst>
                </a:gridCol>
              </a:tblGrid>
              <a:tr h="563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Sno.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Comparison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FSST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SPWVD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VMD and Teager combination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34037"/>
                  </a:ext>
                </a:extLst>
              </a:tr>
              <a:tr h="195323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1" i="0" u="none" strike="noStrike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Signal Characteristics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Its input consists of time-domain signals</a:t>
                      </a:r>
                      <a:endParaRPr lang="en-US" sz="1400"/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The output  shows the energy distribution of signal over time and frequency.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dirty="0">
                          <a:latin typeface="Times New Roman"/>
                        </a:rPr>
                        <a:t>Input signal is non-stationary, non-linear</a:t>
                      </a:r>
                      <a:endParaRPr lang="en-US" sz="1400"/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Can handle complex signals also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Input Signal is non- stationary, non- linear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171450" lvl="0" indent="-1714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Can handle complex signals also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baseline="0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Effective for capturing transient events and oscillatory behavior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It handles non-stationary signals.</a:t>
                      </a:r>
                      <a:endParaRPr lang="en-US" sz="1400">
                        <a:highlight>
                          <a:srgbClr val="CFD5EA"/>
                        </a:highlight>
                        <a:latin typeface="Times New Roman"/>
                      </a:endParaRPr>
                    </a:p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And captures  different frequency components as separate modes.</a:t>
                      </a:r>
                      <a:endParaRPr lang="en-US" sz="1400">
                        <a:highlight>
                          <a:srgbClr val="CFD5EA"/>
                        </a:highlight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71"/>
                  </a:ext>
                </a:extLst>
              </a:tr>
              <a:tr h="2090957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6.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Computational Complexity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Depends on the signal length and the chosen window size.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171450" lvl="0" indent="-1714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 It typically involves multiple Fourier transforms and convolution operations.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Determined by EMD and HT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171450" lvl="0" indent="-1714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Depend on number of extremes and shifts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171450" lvl="0" indent="-1714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Complexity can be reduced to O(log(n)) by using FFT or DCT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Characterized by number of operations required to compute TFR for input signal</a:t>
                      </a:r>
                      <a:endParaRPr lang="en-US" sz="1400" b="0" i="0" u="none" strike="noStrike" noProof="0">
                        <a:solidFill>
                          <a:srgbClr val="0D0D0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Computational complexity increases with the length of the signal.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VMD involves iterative optimization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D0D0D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 TKEO is computationally simple but can be affected by noise.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56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A6616-7882-2168-8C70-E8DEA30F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07A9-55A7-2624-12FD-DC63CF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2F8A2-0D41-D887-8633-45C6AD17C737}"/>
              </a:ext>
            </a:extLst>
          </p:cNvPr>
          <p:cNvSpPr txBox="1"/>
          <p:nvPr/>
        </p:nvSpPr>
        <p:spPr>
          <a:xfrm>
            <a:off x="5571490" y="5810781"/>
            <a:ext cx="344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Calibri"/>
              </a:rPr>
              <a:t>Table 2.3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129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5783B-5C1A-FDC8-74BA-CFC4B4093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FBC6-1BC6-B94F-9934-AC7D6A4C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297651"/>
            <a:ext cx="9723912" cy="870343"/>
          </a:xfrm>
        </p:spPr>
        <p:txBody>
          <a:bodyPr/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Comparison:</a:t>
            </a:r>
            <a:endParaRPr lang="en-US">
              <a:latin typeface="Times New Roman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4C7537E-DC41-69D9-9D71-39890AC7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509403"/>
              </p:ext>
            </p:extLst>
          </p:nvPr>
        </p:nvGraphicFramePr>
        <p:xfrm>
          <a:off x="610809" y="1221619"/>
          <a:ext cx="11051003" cy="457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231">
                  <a:extLst>
                    <a:ext uri="{9D8B030D-6E8A-4147-A177-3AD203B41FA5}">
                      <a16:colId xmlns:a16="http://schemas.microsoft.com/office/drawing/2014/main" val="2998054867"/>
                    </a:ext>
                  </a:extLst>
                </a:gridCol>
                <a:gridCol w="1335071">
                  <a:extLst>
                    <a:ext uri="{9D8B030D-6E8A-4147-A177-3AD203B41FA5}">
                      <a16:colId xmlns:a16="http://schemas.microsoft.com/office/drawing/2014/main" val="3119535369"/>
                    </a:ext>
                  </a:extLst>
                </a:gridCol>
                <a:gridCol w="1712924">
                  <a:extLst>
                    <a:ext uri="{9D8B030D-6E8A-4147-A177-3AD203B41FA5}">
                      <a16:colId xmlns:a16="http://schemas.microsoft.com/office/drawing/2014/main" val="3978085168"/>
                    </a:ext>
                  </a:extLst>
                </a:gridCol>
                <a:gridCol w="1775899">
                  <a:extLst>
                    <a:ext uri="{9D8B030D-6E8A-4147-A177-3AD203B41FA5}">
                      <a16:colId xmlns:a16="http://schemas.microsoft.com/office/drawing/2014/main" val="2338795714"/>
                    </a:ext>
                  </a:extLst>
                </a:gridCol>
                <a:gridCol w="1687735">
                  <a:extLst>
                    <a:ext uri="{9D8B030D-6E8A-4147-A177-3AD203B41FA5}">
                      <a16:colId xmlns:a16="http://schemas.microsoft.com/office/drawing/2014/main" val="788300702"/>
                    </a:ext>
                  </a:extLst>
                </a:gridCol>
                <a:gridCol w="2027801">
                  <a:extLst>
                    <a:ext uri="{9D8B030D-6E8A-4147-A177-3AD203B41FA5}">
                      <a16:colId xmlns:a16="http://schemas.microsoft.com/office/drawing/2014/main" val="2935489366"/>
                    </a:ext>
                  </a:extLst>
                </a:gridCol>
                <a:gridCol w="2083342">
                  <a:extLst>
                    <a:ext uri="{9D8B030D-6E8A-4147-A177-3AD203B41FA5}">
                      <a16:colId xmlns:a16="http://schemas.microsoft.com/office/drawing/2014/main" val="1617779394"/>
                    </a:ext>
                  </a:extLst>
                </a:gridCol>
              </a:tblGrid>
              <a:tr h="5323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Sno.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Comparison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FSST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highlight>
                            <a:srgbClr val="4472C4"/>
                          </a:highlight>
                          <a:latin typeface="Times New Roman"/>
                        </a:rPr>
                        <a:t>SPWVD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VMD and Teager combination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34037"/>
                  </a:ext>
                </a:extLst>
              </a:tr>
              <a:tr h="16749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Robust to noise</a:t>
                      </a:r>
                      <a:endParaRPr lang="en-US" sz="1400" dirty="0"/>
                    </a:p>
                    <a:p>
                      <a:pPr lvl="0" algn="just">
                        <a:buNone/>
                      </a:pP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latin typeface="Times New Roman"/>
                        </a:rPr>
                        <a:t>Excessive noise can still degrade its performance.</a:t>
                      </a: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Less sensitive to noise</a:t>
                      </a:r>
                      <a:endParaRPr lang="en-US" sz="1400" dirty="0">
                        <a:latin typeface="Times New Roman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Resilient to noise and capable of distinguishing signal from noise.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highlight>
                          <a:srgbClr val="CFD5EA"/>
                        </a:highlight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baseline="0" noProof="0" dirty="0">
                          <a:solidFill>
                            <a:srgbClr val="0D0D0D"/>
                          </a:solidFill>
                          <a:latin typeface="Times New Roman"/>
                        </a:rPr>
                        <a:t>It is sensitive to noise .</a:t>
                      </a:r>
                    </a:p>
                    <a:p>
                      <a:pPr lvl="0" algn="just">
                        <a:buNone/>
                      </a:pPr>
                      <a:endParaRPr lang="en-US" sz="1400" b="0" i="0" u="none" strike="noStrike" baseline="0" noProof="0" dirty="0">
                        <a:solidFill>
                          <a:srgbClr val="0D0D0D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CFD5EA"/>
                          </a:highlight>
                          <a:latin typeface="Times New Roman"/>
                        </a:rPr>
                        <a:t>It  be affected by noise.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just">
                        <a:buNone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highlight>
                          <a:srgbClr val="CFD5EA"/>
                        </a:highlight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71"/>
                  </a:ext>
                </a:extLst>
              </a:tr>
              <a:tr h="2363174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Interpretations</a:t>
                      </a:r>
                      <a:endParaRPr lang="en-US" sz="1400" dirty="0"/>
                    </a:p>
                    <a:p>
                      <a:pPr lvl="0" algn="just">
                        <a:buNone/>
                      </a:pPr>
                      <a:endParaRPr lang="en-US" sz="1400" b="1" i="0" u="none" strike="noStrike" noProof="0">
                        <a:solidFill>
                          <a:srgbClr val="000000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Reassigns frequency components to their true instantaneous frequencies for a clearer time-frequency representation.</a:t>
                      </a:r>
                      <a:endParaRPr lang="en-US" sz="1400" b="0" i="0" u="none" strike="noStrike" noProof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Decomposes non-linear, non-stationary signals into IMFs using EMD </a:t>
                      </a: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Then extracts instantaneous frequency via the Hilbert Transform.</a:t>
                      </a: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Combines wavelet and STFT for fixed-resolution time-frequency representation.</a:t>
                      </a: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 And reduces cross-term interference in Wigner-Ville distribution.</a:t>
                      </a: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-webkit-standard"/>
                        </a:rPr>
                        <a:t>Captures instantaneous energy and frequency variations for a detailed energy-based time-frequency analysis.</a:t>
                      </a: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  <a:p>
                      <a:pPr marL="171450" lvl="0" indent="-171450" algn="just"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highlight>
                          <a:srgbClr val="E9EBF5"/>
                        </a:highlight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C0C0C"/>
                          </a:solidFill>
                          <a:highlight>
                            <a:srgbClr val="E9EBF5"/>
                          </a:highlight>
                          <a:latin typeface="Times New Roman"/>
                        </a:rPr>
                        <a:t>Captures instantaneous energy and frequency variations for detailed time-frequency analysis.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None/>
                      </a:pPr>
                      <a:endParaRPr lang="en-US" sz="1400" b="0" i="0" u="none" strike="noStrike" noProof="0" dirty="0">
                        <a:solidFill>
                          <a:srgbClr val="0C0C0C"/>
                        </a:solidFill>
                        <a:highlight>
                          <a:srgbClr val="E9EBF5"/>
                        </a:highlight>
                        <a:latin typeface="Helvetica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highlight>
                          <a:srgbClr val="E9EBF5"/>
                        </a:highlight>
                        <a:latin typeface="Calibri"/>
                      </a:endParaRPr>
                    </a:p>
                    <a:p>
                      <a:pPr marL="285750" lvl="0" indent="-285750" algn="just"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D0D0D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56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16FBC-0A28-611A-6383-096A45A0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82844-E9E8-700F-0769-561E5E6D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D5D93-D3C5-1860-E4F1-6C622BDEF5BC}"/>
              </a:ext>
            </a:extLst>
          </p:cNvPr>
          <p:cNvSpPr txBox="1"/>
          <p:nvPr/>
        </p:nvSpPr>
        <p:spPr>
          <a:xfrm>
            <a:off x="5647610" y="5848367"/>
            <a:ext cx="3441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ea typeface="Calibri"/>
                <a:cs typeface="Times New Roman"/>
              </a:rPr>
              <a:t>Table 2.4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3899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3757-82B2-7B82-570E-F84E1F6E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92" y="94933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/>
                <a:cs typeface="Calibri Light"/>
              </a:rPr>
              <a:t>References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E45E-6936-70DB-8F1F-E9BA83D9C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95" y="1520398"/>
            <a:ext cx="10874188" cy="48331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/>
            <a:r>
              <a:rPr lang="en-US" sz="2000">
                <a:latin typeface="Times New Roman"/>
                <a:cs typeface="Calibri"/>
              </a:rPr>
              <a:t>[1</a:t>
            </a:r>
            <a:r>
              <a:rPr lang="en-US" sz="2000">
                <a:latin typeface="Times New Roman"/>
                <a:cs typeface="Times New Roman"/>
              </a:rPr>
              <a:t>] Oberlin, T., </a:t>
            </a:r>
            <a:r>
              <a:rPr lang="en-US" sz="2000" err="1">
                <a:latin typeface="Times New Roman"/>
                <a:cs typeface="Times New Roman"/>
              </a:rPr>
              <a:t>Meignen</a:t>
            </a:r>
            <a:r>
              <a:rPr lang="en-US" sz="2000">
                <a:latin typeface="Times New Roman"/>
                <a:cs typeface="Times New Roman"/>
              </a:rPr>
              <a:t>, S. and Perrier, V., 2014, May. The Fourier-based </a:t>
            </a:r>
            <a:r>
              <a:rPr lang="en-US" sz="2000" err="1">
                <a:latin typeface="Times New Roman"/>
                <a:cs typeface="Times New Roman"/>
              </a:rPr>
              <a:t>synchrosqueezing</a:t>
            </a:r>
            <a:r>
              <a:rPr lang="en-US" sz="2000">
                <a:latin typeface="Times New Roman"/>
                <a:cs typeface="Times New Roman"/>
              </a:rPr>
              <a:t> transform. In 2014 IEEE international conference on acoustics, speech and signal processing (ICASSP) (pp. 315-319). IEEE.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[2] Sahu, G. and Choubey, A., 2017. Time-Frequency Analysis of Non-Stationary Waveforms in Power-Quality via </a:t>
            </a:r>
            <a:r>
              <a:rPr lang="en-US" sz="2000" err="1">
                <a:latin typeface="Times New Roman"/>
                <a:cs typeface="Times New Roman"/>
              </a:rPr>
              <a:t>Synchrosqueezing</a:t>
            </a:r>
            <a:r>
              <a:rPr lang="en-US" sz="2000">
                <a:latin typeface="Times New Roman"/>
                <a:cs typeface="Times New Roman"/>
              </a:rPr>
              <a:t> Transform. International Journal of Applied Engineering Research, 12(13), pp.3714-3718.</a:t>
            </a:r>
            <a:endParaRPr lang="en-US" sz="2000">
              <a:latin typeface="Times New Roman"/>
              <a:ea typeface="Calibri" panose="020F0502020204030204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[3] Vishwanath, Y.U., </a:t>
            </a:r>
            <a:r>
              <a:rPr lang="en-US" sz="2000" err="1">
                <a:latin typeface="Times New Roman"/>
                <a:cs typeface="Times New Roman"/>
              </a:rPr>
              <a:t>Esakkirajan</a:t>
            </a:r>
            <a:r>
              <a:rPr lang="en-US" sz="2000">
                <a:latin typeface="Times New Roman"/>
                <a:cs typeface="Times New Roman"/>
              </a:rPr>
              <a:t>, S., </a:t>
            </a:r>
            <a:r>
              <a:rPr lang="en-US" sz="2000" err="1">
                <a:latin typeface="Times New Roman"/>
                <a:cs typeface="Times New Roman"/>
              </a:rPr>
              <a:t>Keerthiveena</a:t>
            </a:r>
            <a:r>
              <a:rPr lang="en-US" sz="2000">
                <a:latin typeface="Times New Roman"/>
                <a:cs typeface="Times New Roman"/>
              </a:rPr>
              <a:t>, B. and </a:t>
            </a:r>
            <a:r>
              <a:rPr lang="en-US" sz="2000" err="1">
                <a:latin typeface="Times New Roman"/>
                <a:cs typeface="Times New Roman"/>
              </a:rPr>
              <a:t>Pachori</a:t>
            </a:r>
            <a:r>
              <a:rPr lang="en-US" sz="2000">
                <a:latin typeface="Times New Roman"/>
                <a:cs typeface="Times New Roman"/>
              </a:rPr>
              <a:t>, R.B., 2023. A Generalized Classification Framework for Power Quality Disturbances Based on </a:t>
            </a:r>
            <a:r>
              <a:rPr lang="en-US" sz="2000" err="1">
                <a:latin typeface="Times New Roman"/>
                <a:cs typeface="Times New Roman"/>
              </a:rPr>
              <a:t>Synchrosqueezed</a:t>
            </a:r>
            <a:r>
              <a:rPr lang="en-US" sz="2000">
                <a:latin typeface="Times New Roman"/>
                <a:cs typeface="Times New Roman"/>
              </a:rPr>
              <a:t> Wavelet Transform and Convolutional Neural Networks. IEEE Transactions on Instrumentation and Measurement.</a:t>
            </a:r>
            <a:endParaRPr lang="en-US" sz="2000">
              <a:latin typeface="Times New Roman"/>
              <a:ea typeface="Calibri" panose="020F0502020204030204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[4] </a:t>
            </a:r>
            <a:r>
              <a:rPr lang="en-US" sz="2000" err="1">
                <a:latin typeface="Times New Roman"/>
                <a:cs typeface="Times New Roman"/>
              </a:rPr>
              <a:t>Baccigalupi</a:t>
            </a:r>
            <a:r>
              <a:rPr lang="en-US" sz="2000">
                <a:latin typeface="Times New Roman"/>
                <a:cs typeface="Times New Roman"/>
              </a:rPr>
              <a:t>, A. and Liccardo, A., 2016. The Huang Hilbert Transform for evaluating the instantaneous frequency evolution of transient signals in non-linear systems. Measurement, 86, pp.1-13.</a:t>
            </a:r>
            <a:endParaRPr lang="en-US" sz="2000">
              <a:latin typeface="Times New Roman"/>
              <a:ea typeface="Calibri" panose="020F0502020204030204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ea typeface="Calibri" panose="020F0502020204030204"/>
                <a:cs typeface="Times New Roman"/>
              </a:rPr>
              <a:t>[5] </a:t>
            </a:r>
            <a:r>
              <a:rPr lang="en-US" sz="2000" err="1">
                <a:latin typeface="Times New Roman"/>
                <a:ea typeface="Calibri" panose="020F0502020204030204"/>
                <a:cs typeface="Times New Roman"/>
              </a:rPr>
              <a:t>Ahrabian</a:t>
            </a:r>
            <a:r>
              <a:rPr lang="en-US" sz="2000">
                <a:latin typeface="Times New Roman"/>
                <a:ea typeface="Calibri" panose="020F0502020204030204"/>
                <a:cs typeface="Times New Roman"/>
              </a:rPr>
              <a:t>, A., Looney, D., Stanković, L. and Mandic, D.P., 2015. </a:t>
            </a:r>
            <a:r>
              <a:rPr lang="en-US" sz="2000" err="1">
                <a:latin typeface="Times New Roman"/>
                <a:ea typeface="Calibri" panose="020F0502020204030204"/>
                <a:cs typeface="Times New Roman"/>
              </a:rPr>
              <a:t>Synchrosqueezing</a:t>
            </a:r>
            <a:r>
              <a:rPr lang="en-US" sz="2000">
                <a:latin typeface="Times New Roman"/>
                <a:ea typeface="Calibri" panose="020F0502020204030204"/>
                <a:cs typeface="Times New Roman"/>
              </a:rPr>
              <a:t>-based time-frequency analysis of multivariate data. Signal Processing, 106, pp.331-341.</a:t>
            </a:r>
          </a:p>
          <a:p>
            <a:pPr algn="just"/>
            <a:r>
              <a:rPr lang="en-US" sz="2000">
                <a:latin typeface="Times New Roman"/>
                <a:ea typeface="Calibri" panose="020F0502020204030204"/>
                <a:cs typeface="Times New Roman"/>
              </a:rPr>
              <a:t>[6] Rahul, 2020. Review of signal processing techniques and machine learning algorithms for power quality analysis. Advanced Theory and Simulations, 3(10), p.2000118.</a:t>
            </a:r>
            <a:endParaRPr lang="en-US">
              <a:latin typeface="Times New Roman"/>
              <a:cs typeface="Times New Roman"/>
            </a:endParaRPr>
          </a:p>
          <a:p>
            <a:pPr algn="just"/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ECFA3-7D0A-4863-B274-403A53F5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0DAEB-517E-9910-34F5-DE8E9350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19939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598F4-7EBE-687F-2F93-3C0B7F52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3D68-F440-4A86-1EB6-595C3AB1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043C-5012-A8D1-EB14-2F786FD8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IN" sz="2400">
                <a:latin typeface="Times New Roman"/>
                <a:cs typeface="Times New Roman"/>
              </a:rPr>
              <a:t>Signals are representations of physical quantities that vary with time, space, or any other independent variable. </a:t>
            </a:r>
            <a:endParaRPr lang="en-US" sz="2400">
              <a:latin typeface="Times New Roman"/>
              <a:cs typeface="Times New Roman"/>
            </a:endParaRPr>
          </a:p>
          <a:p>
            <a:pPr algn="just"/>
            <a:r>
              <a:rPr lang="en-IN" sz="2400" b="1">
                <a:latin typeface="Times New Roman"/>
                <a:cs typeface="Times New Roman"/>
              </a:rPr>
              <a:t>Signal processing</a:t>
            </a:r>
            <a:r>
              <a:rPr lang="en-IN" sz="2400">
                <a:latin typeface="Times New Roman"/>
                <a:cs typeface="Times New Roman"/>
              </a:rPr>
              <a:t> is the manipulation, analysis, and interpretation of signals. </a:t>
            </a:r>
            <a:endParaRPr lang="en-IN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en-IN" sz="2400">
                <a:latin typeface="Wingdings"/>
                <a:cs typeface="Times New Roman"/>
                <a:sym typeface="Wingdings"/>
              </a:rPr>
              <a:t> </a:t>
            </a:r>
            <a:r>
              <a:rPr lang="en-IN" sz="2400" dirty="0">
                <a:latin typeface="Wingdings"/>
                <a:cs typeface="Times New Roman"/>
                <a:sym typeface="Wingdings"/>
              </a:rPr>
              <a:t>ü</a:t>
            </a:r>
            <a:r>
              <a:rPr lang="en-IN" sz="2400" dirty="0">
                <a:latin typeface="Times New Roman"/>
                <a:cs typeface="Times New Roman"/>
              </a:rPr>
              <a:t>involves</a:t>
            </a:r>
            <a:r>
              <a:rPr lang="en-IN" sz="2400">
                <a:latin typeface="Times New Roman"/>
                <a:cs typeface="Times New Roman"/>
              </a:rPr>
              <a:t> various techniques to extract information from signals, </a:t>
            </a:r>
            <a:endParaRPr lang="en-IN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en-IN" sz="2400">
                <a:latin typeface="Wingdings"/>
                <a:cs typeface="Times New Roman"/>
                <a:sym typeface="Wingdings"/>
              </a:rPr>
              <a:t> </a:t>
            </a:r>
            <a:r>
              <a:rPr lang="en-IN" sz="2400" dirty="0">
                <a:latin typeface="Wingdings"/>
                <a:cs typeface="Times New Roman"/>
                <a:sym typeface="Wingdings"/>
              </a:rPr>
              <a:t>ü</a:t>
            </a:r>
            <a:r>
              <a:rPr lang="en-IN" sz="2400" dirty="0">
                <a:latin typeface="Times New Roman"/>
                <a:cs typeface="Times New Roman"/>
              </a:rPr>
              <a:t>enhance</a:t>
            </a:r>
            <a:r>
              <a:rPr lang="en-IN" sz="2400">
                <a:latin typeface="Times New Roman"/>
                <a:cs typeface="Times New Roman"/>
              </a:rPr>
              <a:t> their quality, </a:t>
            </a:r>
            <a:endParaRPr lang="en-US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en-IN" sz="2400">
                <a:latin typeface="Wingdings"/>
                <a:cs typeface="Times New Roman"/>
                <a:sym typeface="Wingdings"/>
              </a:rPr>
              <a:t> </a:t>
            </a:r>
            <a:r>
              <a:rPr lang="en-IN" sz="2400" dirty="0">
                <a:latin typeface="Wingdings"/>
                <a:cs typeface="Times New Roman"/>
                <a:sym typeface="Wingdings"/>
              </a:rPr>
              <a:t>ü</a:t>
            </a:r>
            <a:r>
              <a:rPr lang="en-IN" sz="2400" dirty="0">
                <a:latin typeface="Times New Roman"/>
                <a:cs typeface="Times New Roman"/>
              </a:rPr>
              <a:t>compress</a:t>
            </a:r>
            <a:r>
              <a:rPr lang="en-IN" sz="2400">
                <a:latin typeface="Times New Roman"/>
                <a:cs typeface="Times New Roman"/>
              </a:rPr>
              <a:t> them for storage or transmission  </a:t>
            </a:r>
            <a:endParaRPr lang="en-IN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en-IN" sz="2400">
                <a:latin typeface="Wingdings"/>
                <a:cs typeface="Times New Roman"/>
                <a:sym typeface="Wingdings"/>
              </a:rPr>
              <a:t> </a:t>
            </a:r>
            <a:r>
              <a:rPr lang="en-IN" sz="2400" dirty="0">
                <a:latin typeface="Wingdings"/>
                <a:cs typeface="Times New Roman"/>
                <a:sym typeface="Wingdings"/>
              </a:rPr>
              <a:t>ü</a:t>
            </a:r>
            <a:r>
              <a:rPr lang="en-IN" sz="2400" dirty="0">
                <a:latin typeface="Times New Roman"/>
                <a:cs typeface="Times New Roman"/>
              </a:rPr>
              <a:t>detect</a:t>
            </a:r>
            <a:r>
              <a:rPr lang="en-IN" sz="2400">
                <a:latin typeface="Times New Roman"/>
                <a:cs typeface="Times New Roman"/>
              </a:rPr>
              <a:t> patterns within them.</a:t>
            </a:r>
            <a:endParaRPr lang="en-US" sz="24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en-IN" sz="2400">
                <a:latin typeface="Arial"/>
                <a:cs typeface="Arial"/>
              </a:rPr>
              <a:t>• </a:t>
            </a:r>
            <a:r>
              <a:rPr lang="en-IN" sz="2400" b="1">
                <a:latin typeface="Times New Roman"/>
                <a:cs typeface="Times New Roman"/>
              </a:rPr>
              <a:t>Time-frequency analysis</a:t>
            </a:r>
            <a:r>
              <a:rPr lang="en-IN" sz="2400">
                <a:latin typeface="Times New Roman"/>
                <a:cs typeface="Times New Roman"/>
              </a:rPr>
              <a:t> -  study how the frequency content of a signal changes over time.</a:t>
            </a:r>
          </a:p>
          <a:p>
            <a:pPr algn="just"/>
            <a:endParaRPr lang="en-IN" sz="2400">
              <a:latin typeface="Times New Roman"/>
              <a:cs typeface="Times New Roman"/>
            </a:endParaRPr>
          </a:p>
          <a:p>
            <a:pPr marL="685800"/>
            <a:endParaRPr lang="en-IN" sz="2400">
              <a:latin typeface="Times New Roman"/>
              <a:cs typeface="Times New Roman"/>
            </a:endParaRPr>
          </a:p>
          <a:p>
            <a:pPr algn="just"/>
            <a:endParaRPr lang="en-IN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IN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3014D-BD25-7165-0186-AB163F8A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2B24D-1746-D5EF-DCEB-71DB074A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14198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1C28-9AF2-4F45-9B7E-A1D9E88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-3585"/>
            <a:ext cx="11007969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Literature Review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0976E2-99B4-3942-04F7-E9B17BA64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278776"/>
              </p:ext>
            </p:extLst>
          </p:nvPr>
        </p:nvGraphicFramePr>
        <p:xfrm>
          <a:off x="343436" y="1148367"/>
          <a:ext cx="11554928" cy="486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97">
                  <a:extLst>
                    <a:ext uri="{9D8B030D-6E8A-4147-A177-3AD203B41FA5}">
                      <a16:colId xmlns:a16="http://schemas.microsoft.com/office/drawing/2014/main" val="2986900845"/>
                    </a:ext>
                  </a:extLst>
                </a:gridCol>
                <a:gridCol w="5541850">
                  <a:extLst>
                    <a:ext uri="{9D8B030D-6E8A-4147-A177-3AD203B41FA5}">
                      <a16:colId xmlns:a16="http://schemas.microsoft.com/office/drawing/2014/main" val="3816123788"/>
                    </a:ext>
                  </a:extLst>
                </a:gridCol>
                <a:gridCol w="1271633">
                  <a:extLst>
                    <a:ext uri="{9D8B030D-6E8A-4147-A177-3AD203B41FA5}">
                      <a16:colId xmlns:a16="http://schemas.microsoft.com/office/drawing/2014/main" val="3492187364"/>
                    </a:ext>
                  </a:extLst>
                </a:gridCol>
                <a:gridCol w="3880348">
                  <a:extLst>
                    <a:ext uri="{9D8B030D-6E8A-4147-A177-3AD203B41FA5}">
                      <a16:colId xmlns:a16="http://schemas.microsoft.com/office/drawing/2014/main" val="2847365191"/>
                    </a:ext>
                  </a:extLst>
                </a:gridCol>
              </a:tblGrid>
              <a:tr h="519179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S. No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</a:rPr>
                        <a:t>Title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Year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Content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51314"/>
                  </a:ext>
                </a:extLst>
              </a:tr>
              <a:tr h="1364572">
                <a:tc>
                  <a:txBody>
                    <a:bodyPr/>
                    <a:lstStyle/>
                    <a:p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[1]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THE FOURIER-BASED SYNCHROSQUEEZING TRANSFORM</a:t>
                      </a:r>
                      <a:endParaRPr lang="en-US" sz="1400" b="1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post-processing method which circumvents the uncertainty relation inherent to these linear transforms</a:t>
                      </a:r>
                      <a:endParaRPr lang="en-US" sz="1400">
                        <a:latin typeface="Times New Roman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reassigning the coefficients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in scale or frequency.</a:t>
                      </a:r>
                      <a:endParaRPr lang="en-US" sz="140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56193"/>
                  </a:ext>
                </a:extLst>
              </a:tr>
              <a:tr h="1109404">
                <a:tc>
                  <a:txBody>
                    <a:bodyPr/>
                    <a:lstStyle/>
                    <a:p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[2]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Time-Frequency Analysis of Non-Stationary Waveforms in Power-Quality via Synchro-squeezing Transform</a:t>
                      </a:r>
                      <a:endParaRPr lang="en-US" sz="1400" b="1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SST ,</a:t>
                      </a:r>
                      <a:r>
                        <a:rPr lang="en-US" sz="1400" b="1" i="0" u="none" strike="noStrike" noProof="0">
                          <a:latin typeface="Times New Roman"/>
                        </a:rPr>
                        <a:t> very much effective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in characterization of PQ events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600716"/>
                  </a:ext>
                </a:extLst>
              </a:tr>
              <a:tr h="1874890">
                <a:tc>
                  <a:txBody>
                    <a:bodyPr/>
                    <a:lstStyle/>
                    <a:p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[3]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 Generalized Classification Framework for Power Quality Disturbances Based on Synchro-squeezed Wavelet Transform and Convolutional Neural Networks</a:t>
                      </a:r>
                      <a:endParaRPr lang="en-US" sz="1400" b="1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2023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SWT is utilized to transform the signals into </a:t>
                      </a:r>
                      <a:r>
                        <a:rPr lang="en-US" sz="1400" b="1" i="0" u="none" strike="noStrike" noProof="0">
                          <a:latin typeface="Times New Roman"/>
                        </a:rPr>
                        <a:t>time-frequency matrices. </a:t>
                      </a:r>
                      <a:endParaRPr lang="en-US" sz="1400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The obtained time-frequency representations have been compared with STFT and pseudo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wigner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ville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distribution.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6756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B223F-9274-0ECC-871C-4EE2EA05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1BEB1-E6BF-3793-0CB4-16443CD7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139948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1C28-9AF2-4F45-9B7E-A1D9E88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-3585"/>
            <a:ext cx="11007969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Literature Review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0976E2-99B4-3942-04F7-E9B17BA64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367561"/>
              </p:ext>
            </p:extLst>
          </p:nvPr>
        </p:nvGraphicFramePr>
        <p:xfrm>
          <a:off x="343436" y="1534315"/>
          <a:ext cx="11554927" cy="403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97">
                  <a:extLst>
                    <a:ext uri="{9D8B030D-6E8A-4147-A177-3AD203B41FA5}">
                      <a16:colId xmlns:a16="http://schemas.microsoft.com/office/drawing/2014/main" val="2986900845"/>
                    </a:ext>
                  </a:extLst>
                </a:gridCol>
                <a:gridCol w="5541849">
                  <a:extLst>
                    <a:ext uri="{9D8B030D-6E8A-4147-A177-3AD203B41FA5}">
                      <a16:colId xmlns:a16="http://schemas.microsoft.com/office/drawing/2014/main" val="3816123788"/>
                    </a:ext>
                  </a:extLst>
                </a:gridCol>
                <a:gridCol w="1271632">
                  <a:extLst>
                    <a:ext uri="{9D8B030D-6E8A-4147-A177-3AD203B41FA5}">
                      <a16:colId xmlns:a16="http://schemas.microsoft.com/office/drawing/2014/main" val="3492187364"/>
                    </a:ext>
                  </a:extLst>
                </a:gridCol>
                <a:gridCol w="3880349">
                  <a:extLst>
                    <a:ext uri="{9D8B030D-6E8A-4147-A177-3AD203B41FA5}">
                      <a16:colId xmlns:a16="http://schemas.microsoft.com/office/drawing/2014/main" val="2847365191"/>
                    </a:ext>
                  </a:extLst>
                </a:gridCol>
              </a:tblGrid>
              <a:tr h="38220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S. No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</a:rPr>
                        <a:t>Title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Year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</a:rPr>
                        <a:t>Content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51314"/>
                  </a:ext>
                </a:extLst>
              </a:tr>
              <a:tr h="1280381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[4]</a:t>
                      </a:r>
                      <a:endParaRPr 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The Huang Hilbert Transform for evaluating the instantaneous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frequency evolution of transient signals in non-linear systems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400" b="1" i="0" u="none" strike="noStrike" noProof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2016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HHT- the current flowing in an actual RLC circuit during its free natural oscillation has been analyzed. RLC circuit during its free natural oscillation has been analyzed.</a:t>
                      </a:r>
                      <a:endParaRPr lang="en-US" sz="14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56193"/>
                  </a:ext>
                </a:extLst>
              </a:tr>
              <a:tr h="87906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[5]</a:t>
                      </a:r>
                      <a:endParaRPr 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Synchro-squeezing-based time-frequency analysis of multivariate data   </a:t>
                      </a:r>
                      <a:endParaRPr 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In this article, SST is used to analyze multivariate data by introducing a multivariate extension of the SST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600716"/>
                  </a:ext>
                </a:extLst>
              </a:tr>
              <a:tr h="1490588">
                <a:tc>
                  <a:txBody>
                    <a:bodyPr/>
                    <a:lstStyle/>
                    <a:p>
                      <a:endParaRPr lang="en-US" sz="14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>
                          <a:latin typeface="Times New Roman"/>
                        </a:rPr>
                        <a:t>[6]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Review of Signal Processing Techniques and Machine</a:t>
                      </a:r>
                      <a:endParaRPr lang="en-US" b="1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Learning Algorithms for Power Quality Analysis</a:t>
                      </a:r>
                      <a:endParaRPr lang="en-US" b="1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2020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 A comprehensive review of various power quality analysis techniques</a:t>
                      </a:r>
                      <a:endParaRPr lang="en-US" sz="1400" b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6756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B223F-9274-0ECC-871C-4EE2EA05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1A1F-B4AA-8A68-9DBA-138B2F32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217334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D926-22F6-9769-2AD9-0CC78FE3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861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Problem Statement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838CE-0C32-4F8C-6E61-F3B3A792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0077"/>
            <a:ext cx="10515600" cy="3876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>
                <a:latin typeface="Times New Roman"/>
                <a:cs typeface="Times New Roman"/>
              </a:rPr>
              <a:t>Increasing PQDs from </a:t>
            </a:r>
            <a:endParaRPr lang="en-US" sz="24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smart grids,</a:t>
            </a:r>
            <a:endParaRPr lang="en-US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non-linear devices, </a:t>
            </a:r>
            <a:endParaRPr lang="en-US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renewable energy integration </a:t>
            </a:r>
            <a:endParaRPr lang="en-US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2400" dirty="0">
                <a:latin typeface="Times New Roman"/>
                <a:cs typeface="Times New Roman"/>
              </a:rPr>
              <a:t>Causes: Voltage instability and flickering lights in industrial zones, damaging electronics and safety systems while escalating risks and costs.</a:t>
            </a:r>
            <a:endParaRPr lang="en-US" sz="24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240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AB379-26DA-5A71-56C3-3BBA9463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6BF29-2DEC-6A34-FE3F-341242D5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93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03EB-70FA-44F5-A00F-60522894D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711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Objective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4EAF-9DD6-465C-B217-78D983BE2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93"/>
            <a:ext cx="10515600" cy="2092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>
                <a:latin typeface="Times New Roman"/>
                <a:cs typeface="Times New Roman"/>
              </a:rPr>
              <a:t>To apply </a:t>
            </a:r>
            <a:r>
              <a:rPr lang="en-US" sz="2400" b="1">
                <a:latin typeface="Times New Roman"/>
                <a:cs typeface="Times New Roman"/>
              </a:rPr>
              <a:t>Advanced Signal Processing Techniques</a:t>
            </a:r>
            <a:r>
              <a:rPr lang="en-US" sz="2400">
                <a:latin typeface="Times New Roman"/>
                <a:cs typeface="Times New Roman"/>
              </a:rPr>
              <a:t> to analyze Power Quality Disturbances (PQD) and extract comprehensive time-frequency representations.</a:t>
            </a:r>
            <a:endParaRPr lang="en-IN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D2EA7-1CDA-4B9A-CAFA-2A3F3163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51BE8-8C92-C2BE-BBFE-5A381669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</p:spTree>
    <p:extLst>
      <p:ext uri="{BB962C8B-B14F-4D97-AF65-F5344CB8AC3E}">
        <p14:creationId xmlns:p14="http://schemas.microsoft.com/office/powerpoint/2010/main" val="68885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09B2-3301-48B2-BD62-DD7D04E3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41" y="-6535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454A-463F-4F5E-8AE9-6DB40F021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3" y="1286346"/>
            <a:ext cx="11095845" cy="49913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endParaRPr lang="en-IN" sz="20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000">
              <a:latin typeface="Times New Roman"/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IN" sz="200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IN" sz="2000">
              <a:latin typeface="Calibri" panose="020F0502020204030204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IN" sz="2000">
              <a:latin typeface="Times New Roman"/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3E4E1-2630-3B6B-AED9-5CD93AEA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7E11D-976C-B5B9-30C6-3699AFAC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5CD4F-1CA0-D718-5CFB-EAA123ED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58" y="1069031"/>
            <a:ext cx="11602018" cy="51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09B2-3301-48B2-BD62-DD7D04E3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B629F-18B1-89AF-AC5B-D1AD09E8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9164-216B-48C9-BDC9-F233F3929026}" type="slidenum">
              <a:rPr lang="en-IN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7E7AE-87EA-7ADD-A1F2-221045EE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122, PQD, Varshitha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E63E9-B530-E54D-A67D-62A529DCAFDB}"/>
              </a:ext>
            </a:extLst>
          </p:cNvPr>
          <p:cNvSpPr txBox="1"/>
          <p:nvPr/>
        </p:nvSpPr>
        <p:spPr>
          <a:xfrm>
            <a:off x="4172262" y="5533868"/>
            <a:ext cx="3859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Fig 2</a:t>
            </a:r>
            <a:r>
              <a:rPr lang="en-US">
                <a:latin typeface="Times New Roman"/>
                <a:cs typeface="Calibri"/>
              </a:rPr>
              <a:t> Methods of approach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28EFD0-F5DB-B5EB-42B4-A8F9E7F1B809}"/>
              </a:ext>
            </a:extLst>
          </p:cNvPr>
          <p:cNvCxnSpPr/>
          <p:nvPr/>
        </p:nvCxnSpPr>
        <p:spPr>
          <a:xfrm>
            <a:off x="6167956" y="3676320"/>
            <a:ext cx="12076" cy="73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8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3CFA8E4B-8902-B191-8B72-A115FAC9B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927" y="1475089"/>
            <a:ext cx="9363075" cy="3914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71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9d16a7-e2cf-4a70-894c-a48844ace1f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54169748458E4EA39FC93A8F253304" ma:contentTypeVersion="14" ma:contentTypeDescription="Create a new document." ma:contentTypeScope="" ma:versionID="c31d24554d49c83eb26317ecb8dbf58b">
  <xsd:schema xmlns:xsd="http://www.w3.org/2001/XMLSchema" xmlns:xs="http://www.w3.org/2001/XMLSchema" xmlns:p="http://schemas.microsoft.com/office/2006/metadata/properties" xmlns:ns3="109d16a7-e2cf-4a70-894c-a48844ace1f1" xmlns:ns4="8941a63c-5e83-4311-9098-c4a2da7961d6" targetNamespace="http://schemas.microsoft.com/office/2006/metadata/properties" ma:root="true" ma:fieldsID="a0e27c49cac3d1940e3e68aa92ee8d43" ns3:_="" ns4:_="">
    <xsd:import namespace="109d16a7-e2cf-4a70-894c-a48844ace1f1"/>
    <xsd:import namespace="8941a63c-5e83-4311-9098-c4a2da7961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d16a7-e2cf-4a70-894c-a48844ace1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41a63c-5e83-4311-9098-c4a2da7961d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E4A7EC-9C10-4BF5-AA77-713F7D29F8F3}">
  <ds:schemaRefs>
    <ds:schemaRef ds:uri="109d16a7-e2cf-4a70-894c-a48844ace1f1"/>
    <ds:schemaRef ds:uri="8941a63c-5e83-4311-9098-c4a2da7961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32269F-7215-4D50-8504-F5D3ED4FE712}">
  <ds:schemaRefs>
    <ds:schemaRef ds:uri="109d16a7-e2cf-4a70-894c-a48844ace1f1"/>
    <ds:schemaRef ds:uri="8941a63c-5e83-4311-9098-c4a2da7961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89761C-0BCB-4066-97FC-B3736B6B6C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Time Frequency Analysis On PQD Using  Advanced Signal Processing Techniques</vt:lpstr>
      <vt:lpstr>Introduction</vt:lpstr>
      <vt:lpstr>Introduction</vt:lpstr>
      <vt:lpstr>Literature Review</vt:lpstr>
      <vt:lpstr>Literature Review</vt:lpstr>
      <vt:lpstr>Problem Statement </vt:lpstr>
      <vt:lpstr>Objective </vt:lpstr>
      <vt:lpstr>Methodology</vt:lpstr>
      <vt:lpstr>Methodology</vt:lpstr>
      <vt:lpstr>Fourier Synchro-Squeezing Transform</vt:lpstr>
      <vt:lpstr>Fourier Synchro-Squeezing Transform​</vt:lpstr>
      <vt:lpstr>FSST</vt:lpstr>
      <vt:lpstr>Fourier Synchro-Squeezing Transform</vt:lpstr>
      <vt:lpstr>Results : HHT Method</vt:lpstr>
      <vt:lpstr>Results: ST Method</vt:lpstr>
      <vt:lpstr>Results: SPWVD</vt:lpstr>
      <vt:lpstr>Results: VMD_teager:</vt:lpstr>
      <vt:lpstr>Results: FSST</vt:lpstr>
      <vt:lpstr>Observation of Results :</vt:lpstr>
      <vt:lpstr>Comparison:</vt:lpstr>
      <vt:lpstr>Comparison:</vt:lpstr>
      <vt:lpstr>Comparison:</vt:lpstr>
      <vt:lpstr>Comparison: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Frequency analysis  on PQD using advanced  Signal Processing techniques</dc:title>
  <dc:creator>VARSHITHA THILAK KUMAR-[CB.SC.U4AIE23258]</dc:creator>
  <cp:revision>30</cp:revision>
  <dcterms:created xsi:type="dcterms:W3CDTF">2024-05-08T10:59:57Z</dcterms:created>
  <dcterms:modified xsi:type="dcterms:W3CDTF">2025-02-05T16:42:27Z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0x010100B554169748458E4EA39FC93A8F253304</vt:lpwstr>
  </property>
</Properties>
</file>